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5" r:id="rId1"/>
    <p:sldMasterId id="2147483832" r:id="rId2"/>
    <p:sldMasterId id="2147483914" r:id="rId3"/>
  </p:sldMasterIdLst>
  <p:notesMasterIdLst>
    <p:notesMasterId r:id="rId36"/>
  </p:notesMasterIdLst>
  <p:handoutMasterIdLst>
    <p:handoutMasterId r:id="rId37"/>
  </p:handoutMasterIdLst>
  <p:sldIdLst>
    <p:sldId id="256" r:id="rId4"/>
    <p:sldId id="1285" r:id="rId5"/>
    <p:sldId id="1286" r:id="rId6"/>
    <p:sldId id="1287" r:id="rId7"/>
    <p:sldId id="327" r:id="rId8"/>
    <p:sldId id="1259" r:id="rId9"/>
    <p:sldId id="1260" r:id="rId10"/>
    <p:sldId id="1262" r:id="rId11"/>
    <p:sldId id="1266" r:id="rId12"/>
    <p:sldId id="1265" r:id="rId13"/>
    <p:sldId id="1264" r:id="rId14"/>
    <p:sldId id="1267" r:id="rId15"/>
    <p:sldId id="1268" r:id="rId16"/>
    <p:sldId id="1269" r:id="rId17"/>
    <p:sldId id="1271" r:id="rId18"/>
    <p:sldId id="1270" r:id="rId19"/>
    <p:sldId id="1261" r:id="rId20"/>
    <p:sldId id="1272" r:id="rId21"/>
    <p:sldId id="1273" r:id="rId22"/>
    <p:sldId id="1274" r:id="rId23"/>
    <p:sldId id="1275" r:id="rId24"/>
    <p:sldId id="1263" r:id="rId25"/>
    <p:sldId id="1276" r:id="rId26"/>
    <p:sldId id="1277" r:id="rId27"/>
    <p:sldId id="1278" r:id="rId28"/>
    <p:sldId id="1279" r:id="rId29"/>
    <p:sldId id="1280" r:id="rId30"/>
    <p:sldId id="1281" r:id="rId31"/>
    <p:sldId id="1282" r:id="rId32"/>
    <p:sldId id="1283" r:id="rId33"/>
    <p:sldId id="1284" r:id="rId34"/>
    <p:sldId id="289" r:id="rId3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7575"/>
    <a:srgbClr val="8C88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73" autoAdjust="0"/>
    <p:restoredTop sz="91581"/>
  </p:normalViewPr>
  <p:slideViewPr>
    <p:cSldViewPr snapToGrid="0" snapToObjects="1" showGuides="1">
      <p:cViewPr varScale="1">
        <p:scale>
          <a:sx n="100" d="100"/>
          <a:sy n="100" d="100"/>
        </p:scale>
        <p:origin x="1224" y="168"/>
      </p:cViewPr>
      <p:guideLst>
        <p:guide orient="horz" pos="1620"/>
        <p:guide pos="2880"/>
      </p:guideLst>
    </p:cSldViewPr>
  </p:slideViewPr>
  <p:outlineViewPr>
    <p:cViewPr>
      <p:scale>
        <a:sx n="33" d="100"/>
        <a:sy n="33" d="100"/>
      </p:scale>
      <p:origin x="0" y="-24712"/>
    </p:cViewPr>
  </p:outlineViewPr>
  <p:notesTextViewPr>
    <p:cViewPr>
      <p:scale>
        <a:sx n="1" d="1"/>
        <a:sy n="1" d="1"/>
      </p:scale>
      <p:origin x="0" y="0"/>
    </p:cViewPr>
  </p:notesTextViewPr>
  <p:sorterViewPr>
    <p:cViewPr>
      <p:scale>
        <a:sx n="118" d="100"/>
        <a:sy n="118" d="100"/>
      </p:scale>
      <p:origin x="0" y="0"/>
    </p:cViewPr>
  </p:sorterViewPr>
  <p:notesViewPr>
    <p:cSldViewPr snapToGrid="0" snapToObjects="1" showGuides="1">
      <p:cViewPr varScale="1">
        <p:scale>
          <a:sx n="78" d="100"/>
          <a:sy n="78" d="100"/>
        </p:scale>
        <p:origin x="221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4/9/20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4/9/20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rxiv.org/pdf/1505.04597.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sz="quarter" idx="3"/>
          </p:nvPr>
        </p:nvSpPr>
        <p:spPr/>
        <p:txBody>
          <a:bodyPr/>
          <a:lstStyle/>
          <a:p>
            <a:endParaRPr lang="en-US" dirty="0"/>
          </a:p>
        </p:txBody>
      </p:sp>
    </p:spTree>
    <p:extLst>
      <p:ext uri="{BB962C8B-B14F-4D97-AF65-F5344CB8AC3E}">
        <p14:creationId xmlns:p14="http://schemas.microsoft.com/office/powerpoint/2010/main" val="2337911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4115107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11</a:t>
            </a:fld>
            <a:endParaRPr lang="en-US"/>
          </a:p>
        </p:txBody>
      </p:sp>
    </p:spTree>
    <p:extLst>
      <p:ext uri="{BB962C8B-B14F-4D97-AF65-F5344CB8AC3E}">
        <p14:creationId xmlns:p14="http://schemas.microsoft.com/office/powerpoint/2010/main" val="428419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commentary on how IBM power can accelerate usage of </a:t>
            </a:r>
            <a:r>
              <a:rPr lang="en-US" dirty="0" err="1"/>
              <a:t>pytorch</a:t>
            </a:r>
            <a:r>
              <a:rPr lang="en-US" dirty="0"/>
              <a:t>)</a:t>
            </a:r>
          </a:p>
        </p:txBody>
      </p:sp>
      <p:sp>
        <p:nvSpPr>
          <p:cNvPr id="4" name="Slide Number Placeholder 3"/>
          <p:cNvSpPr>
            <a:spLocks noGrp="1"/>
          </p:cNvSpPr>
          <p:nvPr>
            <p:ph type="sldNum" sz="quarter" idx="10"/>
          </p:nvPr>
        </p:nvSpPr>
        <p:spPr/>
        <p:txBody>
          <a:bodyPr/>
          <a:lstStyle/>
          <a:p>
            <a:fld id="{18D02FFD-07D4-5C4F-BD77-921008177348}" type="slidenum">
              <a:rPr lang="en-US" smtClean="0"/>
              <a:t>12</a:t>
            </a:fld>
            <a:endParaRPr lang="en-US"/>
          </a:p>
        </p:txBody>
      </p:sp>
    </p:spTree>
    <p:extLst>
      <p:ext uri="{BB962C8B-B14F-4D97-AF65-F5344CB8AC3E}">
        <p14:creationId xmlns:p14="http://schemas.microsoft.com/office/powerpoint/2010/main" val="2459069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15</a:t>
            </a:fld>
            <a:endParaRPr lang="en-US"/>
          </a:p>
        </p:txBody>
      </p:sp>
    </p:spTree>
    <p:extLst>
      <p:ext uri="{BB962C8B-B14F-4D97-AF65-F5344CB8AC3E}">
        <p14:creationId xmlns:p14="http://schemas.microsoft.com/office/powerpoint/2010/main" val="1710433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a:t>
            </a:r>
            <a:r>
              <a:rPr lang="en-US" dirty="0" err="1"/>
              <a:t>whats</a:t>
            </a:r>
            <a:r>
              <a:rPr lang="en-US" dirty="0"/>
              <a:t> interesting here is that embeddings encode semantic </a:t>
            </a:r>
            <a:r>
              <a:rPr lang="en-US" dirty="0" err="1"/>
              <a:t>infromation</a:t>
            </a:r>
            <a:r>
              <a:rPr lang="en-US" dirty="0"/>
              <a:t>!</a:t>
            </a:r>
          </a:p>
        </p:txBody>
      </p:sp>
      <p:sp>
        <p:nvSpPr>
          <p:cNvPr id="4" name="Slide Number Placeholder 3"/>
          <p:cNvSpPr>
            <a:spLocks noGrp="1"/>
          </p:cNvSpPr>
          <p:nvPr>
            <p:ph type="sldNum" sz="quarter" idx="5"/>
          </p:nvPr>
        </p:nvSpPr>
        <p:spPr/>
        <p:txBody>
          <a:bodyPr/>
          <a:lstStyle/>
          <a:p>
            <a:fld id="{18D02FFD-07D4-5C4F-BD77-921008177348}" type="slidenum">
              <a:rPr lang="en-US" smtClean="0"/>
              <a:t>17</a:t>
            </a:fld>
            <a:endParaRPr lang="en-US"/>
          </a:p>
        </p:txBody>
      </p:sp>
    </p:spTree>
    <p:extLst>
      <p:ext uri="{BB962C8B-B14F-4D97-AF65-F5344CB8AC3E}">
        <p14:creationId xmlns:p14="http://schemas.microsoft.com/office/powerpoint/2010/main" val="192706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a:t>
            </a:r>
            <a:r>
              <a:rPr lang="en-US" dirty="0" err="1"/>
              <a:t>whats</a:t>
            </a:r>
            <a:r>
              <a:rPr lang="en-US" dirty="0"/>
              <a:t> interesting here is that embeddings encode semantic </a:t>
            </a:r>
            <a:r>
              <a:rPr lang="en-US" dirty="0" err="1"/>
              <a:t>infromation</a:t>
            </a:r>
            <a:r>
              <a:rPr lang="en-US" dirty="0"/>
              <a:t>!</a:t>
            </a:r>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a:p>
        </p:txBody>
      </p:sp>
    </p:spTree>
    <p:extLst>
      <p:ext uri="{BB962C8B-B14F-4D97-AF65-F5344CB8AC3E}">
        <p14:creationId xmlns:p14="http://schemas.microsoft.com/office/powerpoint/2010/main" val="2703009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a:t>
            </a:r>
            <a:r>
              <a:rPr lang="en-US" dirty="0" err="1"/>
              <a:t>whats</a:t>
            </a:r>
            <a:r>
              <a:rPr lang="en-US" dirty="0"/>
              <a:t> interesting here is that embeddings encode semantic </a:t>
            </a:r>
            <a:r>
              <a:rPr lang="en-US" dirty="0" err="1"/>
              <a:t>infromation</a:t>
            </a:r>
            <a:r>
              <a:rPr lang="en-US" dirty="0"/>
              <a:t>!</a:t>
            </a:r>
          </a:p>
        </p:txBody>
      </p:sp>
      <p:sp>
        <p:nvSpPr>
          <p:cNvPr id="4" name="Slide Number Placeholder 3"/>
          <p:cNvSpPr>
            <a:spLocks noGrp="1"/>
          </p:cNvSpPr>
          <p:nvPr>
            <p:ph type="sldNum" sz="quarter" idx="5"/>
          </p:nvPr>
        </p:nvSpPr>
        <p:spPr/>
        <p:txBody>
          <a:bodyPr/>
          <a:lstStyle/>
          <a:p>
            <a:fld id="{18D02FFD-07D4-5C4F-BD77-921008177348}" type="slidenum">
              <a:rPr lang="en-US" smtClean="0"/>
              <a:t>20</a:t>
            </a:fld>
            <a:endParaRPr lang="en-US"/>
          </a:p>
        </p:txBody>
      </p:sp>
    </p:spTree>
    <p:extLst>
      <p:ext uri="{BB962C8B-B14F-4D97-AF65-F5344CB8AC3E}">
        <p14:creationId xmlns:p14="http://schemas.microsoft.com/office/powerpoint/2010/main" val="269736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3230956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22</a:t>
            </a:fld>
            <a:endParaRPr lang="en-US"/>
          </a:p>
        </p:txBody>
      </p:sp>
    </p:spTree>
    <p:extLst>
      <p:ext uri="{BB962C8B-B14F-4D97-AF65-F5344CB8AC3E}">
        <p14:creationId xmlns:p14="http://schemas.microsoft.com/office/powerpoint/2010/main" val="1476783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https://arxiv.org/pdf/1505.04597.pdf</a:t>
            </a: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26</a:t>
            </a:fld>
            <a:endParaRPr lang="en-US"/>
          </a:p>
        </p:txBody>
      </p:sp>
    </p:spTree>
    <p:extLst>
      <p:ext uri="{BB962C8B-B14F-4D97-AF65-F5344CB8AC3E}">
        <p14:creationId xmlns:p14="http://schemas.microsoft.com/office/powerpoint/2010/main" val="389003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a:t>
            </a:fld>
            <a:endParaRPr lang="en-US"/>
          </a:p>
        </p:txBody>
      </p:sp>
    </p:spTree>
    <p:extLst>
      <p:ext uri="{BB962C8B-B14F-4D97-AF65-F5344CB8AC3E}">
        <p14:creationId xmlns:p14="http://schemas.microsoft.com/office/powerpoint/2010/main" val="31240801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Annotorious</a:t>
            </a:r>
            <a:endParaRPr lang="en-US" dirty="0"/>
          </a:p>
          <a:p>
            <a:r>
              <a:rPr lang="en-US" dirty="0"/>
              <a:t>It’s a free, easy to use, MIT-licensed annotation tool for labeling of images on a website. It’s free for commercial use as well. Integrating it with your website only requires adding 2-3 lines of code. You can also explore many of its features in the demos.</a:t>
            </a:r>
          </a:p>
          <a:p>
            <a:endParaRPr lang="en-US" dirty="0"/>
          </a:p>
          <a:p>
            <a:r>
              <a:rPr lang="en-US" dirty="0"/>
              <a:t>Sloth</a:t>
            </a:r>
          </a:p>
          <a:p>
            <a:endParaRPr lang="en-US" dirty="0"/>
          </a:p>
          <a:p>
            <a:r>
              <a:rPr lang="en-US" dirty="0"/>
              <a:t>Sloth is a versatile annotation tool for various data labeling tasks related to computer vision research. It’s free and is one of the most popular tools for facial recognition, therefore, is widely used for surveillance and user identification related applications.</a:t>
            </a:r>
          </a:p>
          <a:p>
            <a:endParaRPr lang="en-US" dirty="0"/>
          </a:p>
          <a:p>
            <a:r>
              <a:rPr lang="en-US" dirty="0"/>
              <a:t>LabelMe</a:t>
            </a:r>
          </a:p>
          <a:p>
            <a:endParaRPr lang="en-US" dirty="0"/>
          </a:p>
          <a:p>
            <a:r>
              <a:rPr lang="en-US" dirty="0"/>
              <a:t>LabelMe is an open source online data labeling tool. With simple signup, it allows users to label images and share their annotation </a:t>
            </a:r>
            <a:r>
              <a:rPr lang="en-US" dirty="0" err="1"/>
              <a:t>publically</a:t>
            </a:r>
            <a:r>
              <a:rPr lang="en-US" dirty="0"/>
              <a:t>, which is primarily used for a range of computer vision based applications and research.</a:t>
            </a:r>
          </a:p>
          <a:p>
            <a:endParaRPr lang="en-US" dirty="0"/>
          </a:p>
          <a:p>
            <a:endParaRPr lang="en-US" dirty="0"/>
          </a:p>
          <a:p>
            <a:endParaRPr lang="en-US" dirty="0"/>
          </a:p>
          <a:p>
            <a:r>
              <a:rPr lang="en-US" dirty="0"/>
              <a:t>Lionbridge AI</a:t>
            </a:r>
          </a:p>
          <a:p>
            <a:r>
              <a:rPr lang="en-US" dirty="0"/>
              <a:t>Lionbridge AI offers an end-to-end data labeling and annotation platform for data scientists looking to train machine learning models. With over 20 years of hands-on experience creating custom data for the world’s largest technology companies, Lionbridge AI has built the most intuitive data annotation platform on the market.</a:t>
            </a:r>
          </a:p>
          <a:p>
            <a:endParaRPr lang="en-US" dirty="0"/>
          </a:p>
          <a:p>
            <a:r>
              <a:rPr lang="en-US" dirty="0"/>
              <a:t>This all-in-one platform allows you to build custom training datasets quickly and cost effectively while maintaining data quality. Furthermore, the tool works for all major file types, with unique features to handle text, audio, image &amp; video data.</a:t>
            </a:r>
          </a:p>
          <a:p>
            <a:endParaRPr lang="en-US" dirty="0"/>
          </a:p>
          <a:p>
            <a:endParaRPr lang="en-US" dirty="0"/>
          </a:p>
          <a:p>
            <a:endParaRPr lang="en-US" dirty="0"/>
          </a:p>
          <a:p>
            <a:r>
              <a:rPr lang="en-US" dirty="0"/>
              <a:t>Computer Vision Annotation Tool (CVAT)</a:t>
            </a:r>
          </a:p>
          <a:p>
            <a:r>
              <a:rPr lang="en-US" dirty="0"/>
              <a:t>The Computer Vision Annotation Tool (CVAT) is a web-based tool for annotating digital images and videos. The tool supports tasks like object detection, image segmentation and image classification. Although the tool itself requires some time to learn and master, CVAT boasts a wide range of features for labeling computer vision data.</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27</a:t>
            </a:fld>
            <a:endParaRPr lang="en-US"/>
          </a:p>
        </p:txBody>
      </p:sp>
    </p:spTree>
    <p:extLst>
      <p:ext uri="{BB962C8B-B14F-4D97-AF65-F5344CB8AC3E}">
        <p14:creationId xmlns:p14="http://schemas.microsoft.com/office/powerpoint/2010/main" val="4123734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Valid.txt</a:t>
            </a:r>
            <a:r>
              <a:rPr lang="en-US" dirty="0"/>
              <a:t> contains the image file names to hold for validation set:</a:t>
            </a:r>
          </a:p>
          <a:p>
            <a:r>
              <a:rPr lang="en-US" dirty="0"/>
              <a:t>0016E5_07959.png </a:t>
            </a:r>
          </a:p>
          <a:p>
            <a:r>
              <a:rPr lang="en-US" dirty="0"/>
              <a:t>0016E5_07961.png </a:t>
            </a:r>
          </a:p>
          <a:p>
            <a:r>
              <a:rPr lang="en-US" dirty="0"/>
              <a:t>0016E5_07963.png </a:t>
            </a:r>
          </a:p>
          <a:p>
            <a:r>
              <a:rPr lang="en-US" dirty="0"/>
              <a:t>0016E5_07965.png</a:t>
            </a:r>
          </a:p>
          <a:p>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2046236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32</a:t>
            </a:fld>
            <a:endParaRPr lang="en-US"/>
          </a:p>
        </p:txBody>
      </p:sp>
    </p:spTree>
    <p:extLst>
      <p:ext uri="{BB962C8B-B14F-4D97-AF65-F5344CB8AC3E}">
        <p14:creationId xmlns:p14="http://schemas.microsoft.com/office/powerpoint/2010/main" val="1725003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leverages a top down approach.  get results relatively quickly, and then peel back the onion successively for more and more understanding</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1614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udner</a:t>
            </a:r>
            <a:r>
              <a:rPr lang="en-US" dirty="0"/>
              <a:t> a lot of development </a:t>
            </a:r>
          </a:p>
        </p:txBody>
      </p:sp>
      <p:sp>
        <p:nvSpPr>
          <p:cNvPr id="4" name="Slide Number Placeholder 3"/>
          <p:cNvSpPr>
            <a:spLocks noGrp="1"/>
          </p:cNvSpPr>
          <p:nvPr>
            <p:ph type="sldNum" sz="quarter" idx="5"/>
          </p:nvPr>
        </p:nvSpPr>
        <p:spPr/>
        <p:txBody>
          <a:bodyPr/>
          <a:lstStyle/>
          <a:p>
            <a:fld id="{18D02FFD-07D4-5C4F-BD77-921008177348}" type="slidenum">
              <a:rPr lang="en-US" smtClean="0"/>
              <a:t>4</a:t>
            </a:fld>
            <a:endParaRPr lang="en-US"/>
          </a:p>
        </p:txBody>
      </p:sp>
    </p:spTree>
    <p:extLst>
      <p:ext uri="{BB962C8B-B14F-4D97-AF65-F5344CB8AC3E}">
        <p14:creationId xmlns:p14="http://schemas.microsoft.com/office/powerpoint/2010/main" val="431154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5</a:t>
            </a:fld>
            <a:endParaRPr lang="en-US"/>
          </a:p>
        </p:txBody>
      </p:sp>
    </p:spTree>
    <p:extLst>
      <p:ext uri="{BB962C8B-B14F-4D97-AF65-F5344CB8AC3E}">
        <p14:creationId xmlns:p14="http://schemas.microsoft.com/office/powerpoint/2010/main" val="354076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framework for all data types // text // image // tabular ..</a:t>
            </a:r>
          </a:p>
          <a:p>
            <a:r>
              <a:rPr lang="en-US" dirty="0"/>
              <a:t>leverages </a:t>
            </a:r>
            <a:r>
              <a:rPr lang="en-US" dirty="0" err="1"/>
              <a:t>datablock</a:t>
            </a:r>
            <a:r>
              <a:rPr lang="en-US" dirty="0"/>
              <a:t> API</a:t>
            </a:r>
          </a:p>
        </p:txBody>
      </p:sp>
      <p:sp>
        <p:nvSpPr>
          <p:cNvPr id="4" name="Slide Number Placeholder 3"/>
          <p:cNvSpPr>
            <a:spLocks noGrp="1"/>
          </p:cNvSpPr>
          <p:nvPr>
            <p:ph type="sldNum" sz="quarter" idx="10"/>
          </p:nvPr>
        </p:nvSpPr>
        <p:spPr/>
        <p:txBody>
          <a:bodyPr/>
          <a:lstStyle/>
          <a:p>
            <a:fld id="{18D02FFD-07D4-5C4F-BD77-921008177348}" type="slidenum">
              <a:rPr lang="en-US" smtClean="0"/>
              <a:t>6</a:t>
            </a:fld>
            <a:endParaRPr lang="en-US"/>
          </a:p>
        </p:txBody>
      </p:sp>
    </p:spTree>
    <p:extLst>
      <p:ext uri="{BB962C8B-B14F-4D97-AF65-F5344CB8AC3E}">
        <p14:creationId xmlns:p14="http://schemas.microsoft.com/office/powerpoint/2010/main" val="1451749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cnn</a:t>
            </a:r>
            <a:r>
              <a:rPr lang="en-US" dirty="0"/>
              <a:t> learner </a:t>
            </a:r>
          </a:p>
          <a:p>
            <a:r>
              <a:rPr lang="en-US" dirty="0"/>
              <a:t>tabular learner</a:t>
            </a:r>
          </a:p>
          <a:p>
            <a:r>
              <a:rPr lang="en-US" dirty="0"/>
              <a:t>language </a:t>
            </a:r>
            <a:r>
              <a:rPr lang="en-US" dirty="0" err="1"/>
              <a:t>modle</a:t>
            </a:r>
            <a:r>
              <a:rPr lang="en-US" dirty="0"/>
              <a:t> learner</a:t>
            </a:r>
          </a:p>
          <a:p>
            <a:r>
              <a:rPr lang="en-US" dirty="0"/>
              <a:t>classifiers ...</a:t>
            </a:r>
          </a:p>
        </p:txBody>
      </p:sp>
      <p:sp>
        <p:nvSpPr>
          <p:cNvPr id="4" name="Slide Number Placeholder 3"/>
          <p:cNvSpPr>
            <a:spLocks noGrp="1"/>
          </p:cNvSpPr>
          <p:nvPr>
            <p:ph type="sldNum" sz="quarter" idx="10"/>
          </p:nvPr>
        </p:nvSpPr>
        <p:spPr/>
        <p:txBody>
          <a:bodyPr/>
          <a:lstStyle/>
          <a:p>
            <a:fld id="{18D02FFD-07D4-5C4F-BD77-921008177348}" type="slidenum">
              <a:rPr lang="en-US" smtClean="0"/>
              <a:t>7</a:t>
            </a:fld>
            <a:endParaRPr lang="en-US"/>
          </a:p>
        </p:txBody>
      </p:sp>
    </p:spTree>
    <p:extLst>
      <p:ext uri="{BB962C8B-B14F-4D97-AF65-F5344CB8AC3E}">
        <p14:creationId xmlns:p14="http://schemas.microsoft.com/office/powerpoint/2010/main" val="499433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3689662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An intuitive understanding of why CLR </a:t>
            </a:r>
            <a:r>
              <a:rPr lang="en-US" sz="900" kern="1200" dirty="0" err="1">
                <a:solidFill>
                  <a:schemeClr val="tx1"/>
                </a:solidFill>
                <a:effectLst/>
                <a:latin typeface="+mn-lt"/>
                <a:ea typeface="+mn-ea"/>
                <a:cs typeface="+mn-cs"/>
              </a:rPr>
              <a:t>methodswork</a:t>
            </a:r>
            <a:r>
              <a:rPr lang="en-US" sz="900" kern="1200" dirty="0">
                <a:solidFill>
                  <a:schemeClr val="tx1"/>
                </a:solidFill>
                <a:effectLst/>
                <a:latin typeface="+mn-lt"/>
                <a:ea typeface="+mn-ea"/>
                <a:cs typeface="+mn-cs"/>
              </a:rPr>
              <a:t> comes from considering the loss function </a:t>
            </a:r>
            <a:r>
              <a:rPr lang="en-US" sz="900" kern="1200" dirty="0" err="1">
                <a:solidFill>
                  <a:schemeClr val="tx1"/>
                </a:solidFill>
                <a:effectLst/>
                <a:latin typeface="+mn-lt"/>
                <a:ea typeface="+mn-ea"/>
                <a:cs typeface="+mn-cs"/>
              </a:rPr>
              <a:t>topology.Dauphinet</a:t>
            </a:r>
            <a:r>
              <a:rPr lang="en-US" sz="900" kern="1200" dirty="0">
                <a:solidFill>
                  <a:schemeClr val="tx1"/>
                </a:solidFill>
                <a:effectLst/>
                <a:latin typeface="+mn-lt"/>
                <a:ea typeface="+mn-ea"/>
                <a:cs typeface="+mn-cs"/>
              </a:rPr>
              <a:t> al. [4] argue that the difficulty in minimizing </a:t>
            </a:r>
            <a:r>
              <a:rPr lang="en-US" sz="900" kern="1200" dirty="0" err="1">
                <a:solidFill>
                  <a:schemeClr val="tx1"/>
                </a:solidFill>
                <a:effectLst/>
                <a:latin typeface="+mn-lt"/>
                <a:ea typeface="+mn-ea"/>
                <a:cs typeface="+mn-cs"/>
              </a:rPr>
              <a:t>theloss</a:t>
            </a:r>
            <a:r>
              <a:rPr lang="en-US" sz="900" kern="1200" dirty="0">
                <a:solidFill>
                  <a:schemeClr val="tx1"/>
                </a:solidFill>
                <a:effectLst/>
                <a:latin typeface="+mn-lt"/>
                <a:ea typeface="+mn-ea"/>
                <a:cs typeface="+mn-cs"/>
              </a:rPr>
              <a:t> arises from saddle points rather than poor local minima.</a:t>
            </a:r>
            <a:endParaRPr lang="en-US" dirty="0">
              <a:effectLst/>
            </a:endParaRPr>
          </a:p>
          <a:p>
            <a:r>
              <a:rPr lang="en-US" sz="900" kern="1200" dirty="0">
                <a:solidFill>
                  <a:schemeClr val="tx1"/>
                </a:solidFill>
                <a:effectLst/>
                <a:latin typeface="+mn-lt"/>
                <a:ea typeface="+mn-ea"/>
                <a:cs typeface="+mn-cs"/>
              </a:rPr>
              <a:t>Saddle points have small gradients that slow the </a:t>
            </a:r>
            <a:r>
              <a:rPr lang="en-US" sz="900" kern="1200" dirty="0" err="1">
                <a:solidFill>
                  <a:schemeClr val="tx1"/>
                </a:solidFill>
                <a:effectLst/>
                <a:latin typeface="+mn-lt"/>
                <a:ea typeface="+mn-ea"/>
                <a:cs typeface="+mn-cs"/>
              </a:rPr>
              <a:t>learningprocess</a:t>
            </a:r>
            <a:r>
              <a:rPr lang="en-US" sz="900" kern="1200" dirty="0">
                <a:solidFill>
                  <a:schemeClr val="tx1"/>
                </a:solidFill>
                <a:effectLst/>
                <a:latin typeface="+mn-lt"/>
                <a:ea typeface="+mn-ea"/>
                <a:cs typeface="+mn-cs"/>
              </a:rPr>
              <a:t>. However, increasing the learning rate allows </a:t>
            </a:r>
            <a:r>
              <a:rPr lang="en-US" sz="900" kern="1200" dirty="0" err="1">
                <a:solidFill>
                  <a:schemeClr val="tx1"/>
                </a:solidFill>
                <a:effectLst/>
                <a:latin typeface="+mn-lt"/>
                <a:ea typeface="+mn-ea"/>
                <a:cs typeface="+mn-cs"/>
              </a:rPr>
              <a:t>morerapid</a:t>
            </a:r>
            <a:r>
              <a:rPr lang="en-US" sz="900" kern="1200" dirty="0">
                <a:solidFill>
                  <a:schemeClr val="tx1"/>
                </a:solidFill>
                <a:effectLst/>
                <a:latin typeface="+mn-lt"/>
                <a:ea typeface="+mn-ea"/>
                <a:cs typeface="+mn-cs"/>
              </a:rPr>
              <a:t> traversal of saddle point plateaus. A more </a:t>
            </a:r>
            <a:r>
              <a:rPr lang="en-US" sz="900" kern="1200" dirty="0" err="1">
                <a:solidFill>
                  <a:schemeClr val="tx1"/>
                </a:solidFill>
                <a:effectLst/>
                <a:latin typeface="+mn-lt"/>
                <a:ea typeface="+mn-ea"/>
                <a:cs typeface="+mn-cs"/>
              </a:rPr>
              <a:t>practicalreason</a:t>
            </a:r>
            <a:r>
              <a:rPr lang="en-US" sz="900" kern="1200" dirty="0">
                <a:solidFill>
                  <a:schemeClr val="tx1"/>
                </a:solidFill>
                <a:effectLst/>
                <a:latin typeface="+mn-lt"/>
                <a:ea typeface="+mn-ea"/>
                <a:cs typeface="+mn-cs"/>
              </a:rPr>
              <a:t> as to why CLR works is that, by following the meth-</a:t>
            </a:r>
            <a:r>
              <a:rPr lang="en-US" sz="900" kern="1200" dirty="0" err="1">
                <a:solidFill>
                  <a:schemeClr val="tx1"/>
                </a:solidFill>
                <a:effectLst/>
                <a:latin typeface="+mn-lt"/>
                <a:ea typeface="+mn-ea"/>
                <a:cs typeface="+mn-cs"/>
              </a:rPr>
              <a:t>ods</a:t>
            </a:r>
            <a:r>
              <a:rPr lang="en-US" sz="900" kern="1200" dirty="0">
                <a:solidFill>
                  <a:schemeClr val="tx1"/>
                </a:solidFill>
                <a:effectLst/>
                <a:latin typeface="+mn-lt"/>
                <a:ea typeface="+mn-ea"/>
                <a:cs typeface="+mn-cs"/>
              </a:rPr>
              <a:t> in Section 3.3, it is likely the optimum learning rate </a:t>
            </a:r>
            <a:r>
              <a:rPr lang="en-US" sz="900" kern="1200" dirty="0" err="1">
                <a:solidFill>
                  <a:schemeClr val="tx1"/>
                </a:solidFill>
                <a:effectLst/>
                <a:latin typeface="+mn-lt"/>
                <a:ea typeface="+mn-ea"/>
                <a:cs typeface="+mn-cs"/>
              </a:rPr>
              <a:t>willbe</a:t>
            </a:r>
            <a:r>
              <a:rPr lang="en-US" sz="900" kern="1200" dirty="0">
                <a:solidFill>
                  <a:schemeClr val="tx1"/>
                </a:solidFill>
                <a:effectLst/>
                <a:latin typeface="+mn-lt"/>
                <a:ea typeface="+mn-ea"/>
                <a:cs typeface="+mn-cs"/>
              </a:rPr>
              <a:t> between the bounds and near optimal learning rates </a:t>
            </a:r>
            <a:r>
              <a:rPr lang="en-US" sz="900" kern="1200" dirty="0" err="1">
                <a:solidFill>
                  <a:schemeClr val="tx1"/>
                </a:solidFill>
                <a:effectLst/>
                <a:latin typeface="+mn-lt"/>
                <a:ea typeface="+mn-ea"/>
                <a:cs typeface="+mn-cs"/>
              </a:rPr>
              <a:t>willbe</a:t>
            </a:r>
            <a:r>
              <a:rPr lang="en-US" sz="900" kern="1200" dirty="0">
                <a:solidFill>
                  <a:schemeClr val="tx1"/>
                </a:solidFill>
                <a:effectLst/>
                <a:latin typeface="+mn-lt"/>
                <a:ea typeface="+mn-ea"/>
                <a:cs typeface="+mn-cs"/>
              </a:rPr>
              <a:t> used throughout </a:t>
            </a:r>
            <a:r>
              <a:rPr lang="en-US" sz="900" kern="1200" dirty="0" err="1">
                <a:solidFill>
                  <a:schemeClr val="tx1"/>
                </a:solidFill>
                <a:effectLst/>
                <a:latin typeface="+mn-lt"/>
                <a:ea typeface="+mn-ea"/>
                <a:cs typeface="+mn-cs"/>
              </a:rPr>
              <a:t>traini</a:t>
            </a:r>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in other words the small LR starts us in the right direction and continual growing accelerates us in right direction, until point where we need to decay to stabilize...  </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Faster convergence and better training results are the end product of the algorithm and its what </a:t>
            </a:r>
            <a:r>
              <a:rPr lang="en-US" sz="900" kern="1200" dirty="0" err="1">
                <a:solidFill>
                  <a:schemeClr val="tx1"/>
                </a:solidFill>
                <a:effectLst/>
                <a:latin typeface="+mn-lt"/>
                <a:ea typeface="+mn-ea"/>
                <a:cs typeface="+mn-cs"/>
              </a:rPr>
              <a:t>FastAI</a:t>
            </a:r>
            <a:r>
              <a:rPr lang="en-US" sz="900" kern="1200" dirty="0">
                <a:solidFill>
                  <a:schemeClr val="tx1"/>
                </a:solidFill>
                <a:effectLst/>
                <a:latin typeface="+mn-lt"/>
                <a:ea typeface="+mn-ea"/>
                <a:cs typeface="+mn-cs"/>
              </a:rPr>
              <a:t> implements</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9</a:t>
            </a:fld>
            <a:endParaRPr lang="en-US"/>
          </a:p>
        </p:txBody>
      </p:sp>
    </p:spTree>
    <p:extLst>
      <p:ext uri="{BB962C8B-B14F-4D97-AF65-F5344CB8AC3E}">
        <p14:creationId xmlns:p14="http://schemas.microsoft.com/office/powerpoint/2010/main" val="13872131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Rectangle 7"/>
          <p:cNvSpPr/>
          <p:nvPr userDrawn="1"/>
        </p:nvSpPr>
        <p:spPr>
          <a:xfrm>
            <a:off x="8032342" y="-1"/>
            <a:ext cx="1143000" cy="51435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 name="Picture 8" descr="IBM_logo_good_B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57379" y="4619525"/>
            <a:ext cx="878158" cy="344376"/>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8230" y="231282"/>
            <a:ext cx="1111658" cy="1111658"/>
          </a:xfrm>
          <a:prstGeom prst="rect">
            <a:avLst/>
          </a:prstGeom>
        </p:spPr>
      </p:pic>
      <p:sp>
        <p:nvSpPr>
          <p:cNvPr id="12" name="TextBox 11"/>
          <p:cNvSpPr txBox="1"/>
          <p:nvPr userDrawn="1"/>
        </p:nvSpPr>
        <p:spPr>
          <a:xfrm>
            <a:off x="4688109" y="1815784"/>
            <a:ext cx="3344233" cy="1425341"/>
          </a:xfrm>
          <a:prstGeom prst="rect">
            <a:avLst/>
          </a:prstGeom>
        </p:spPr>
        <p:txBody>
          <a:bodyPr vert="horz" wrap="square" lIns="91440" tIns="45720" rIns="91440" bIns="45720" rtlCol="0" anchor="t" anchorCtr="0">
            <a:noAutofit/>
          </a:bodyPr>
          <a:lstStyle/>
          <a:p>
            <a:pPr>
              <a:lnSpc>
                <a:spcPct val="90000"/>
              </a:lnSpc>
              <a:spcBef>
                <a:spcPts val="1000"/>
              </a:spcBef>
            </a:pPr>
            <a:r>
              <a:rPr lang="en-US" sz="2400" b="1" dirty="0">
                <a:solidFill>
                  <a:schemeClr val="tx1"/>
                </a:solidFill>
              </a:rPr>
              <a:t>2018 IBM Systems</a:t>
            </a:r>
            <a:br>
              <a:rPr lang="en-US" sz="2400" b="1" dirty="0">
                <a:solidFill>
                  <a:schemeClr val="tx1"/>
                </a:solidFill>
              </a:rPr>
            </a:br>
            <a:r>
              <a:rPr lang="en-US" sz="2400" b="1" dirty="0">
                <a:solidFill>
                  <a:schemeClr val="tx1"/>
                </a:solidFill>
              </a:rPr>
              <a:t>Technical University</a:t>
            </a:r>
            <a:endParaRPr lang="en-US" sz="2000" b="0" dirty="0">
              <a:solidFill>
                <a:schemeClr val="tx1"/>
              </a:solidFill>
            </a:endParaRPr>
          </a:p>
        </p:txBody>
      </p:sp>
      <p:pic>
        <p:nvPicPr>
          <p:cNvPr id="13" name="Picture 12" descr="1040_GettyImages-614703824_low.jpg"/>
          <p:cNvPicPr>
            <a:picLocks noChangeAspect="1"/>
          </p:cNvPicPr>
          <p:nvPr userDrawn="1"/>
        </p:nvPicPr>
        <p:blipFill rotWithShape="1">
          <a:blip r:embed="rId4">
            <a:extLst>
              <a:ext uri="{28A0092B-C50C-407E-A947-70E740481C1C}">
                <a14:useLocalDpi xmlns:a14="http://schemas.microsoft.com/office/drawing/2010/main" val="0"/>
              </a:ext>
            </a:extLst>
          </a:blip>
          <a:srcRect t="16510" r="4224" b="10448"/>
          <a:stretch/>
        </p:blipFill>
        <p:spPr>
          <a:xfrm>
            <a:off x="0" y="2528455"/>
            <a:ext cx="4572000" cy="2615045"/>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Replace the footer with text from the PPT-Updater. Instructions are included in that file.</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Replace the footer with text from the PPT-Updater. Instructions are included in that file.</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rgbClr val="001689"/>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tx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Replace the footer with text from the PPT-Updater. Instructions are included in that file.</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2"/>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Replace the footer with text from the PPT-Updater. Instructions are included in that file.</a:t>
            </a:r>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Replace the footer with text from the PPT-Updater. Instructions are included in that file.</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96150" y="906236"/>
            <a:ext cx="4214286" cy="3804557"/>
          </a:xfrm>
          <a:prstGeom prst="rect">
            <a:avLst/>
          </a:prstGeom>
        </p:spPr>
        <p:txBody>
          <a:bodyPr/>
          <a:lstStyle>
            <a:lvl1pPr>
              <a:buClr>
                <a:srgbClr val="009E92"/>
              </a:buClr>
              <a:defRPr sz="1500">
                <a:solidFill>
                  <a:srgbClr val="464946"/>
                </a:solidFill>
              </a:defRPr>
            </a:lvl1pPr>
            <a:lvl2pPr>
              <a:buClr>
                <a:srgbClr val="009E92"/>
              </a:buClr>
              <a:defRPr sz="1350">
                <a:solidFill>
                  <a:srgbClr val="464946"/>
                </a:solidFill>
              </a:defRPr>
            </a:lvl2pPr>
            <a:lvl3pPr>
              <a:buClr>
                <a:srgbClr val="009E92"/>
              </a:buClr>
              <a:defRPr sz="1200">
                <a:solidFill>
                  <a:srgbClr val="464946"/>
                </a:solidFill>
              </a:defRPr>
            </a:lvl3pPr>
            <a:lvl4pPr>
              <a:buClr>
                <a:srgbClr val="009E92"/>
              </a:buClr>
              <a:defRPr sz="1050">
                <a:solidFill>
                  <a:srgbClr val="464946"/>
                </a:solidFill>
              </a:defRPr>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Placeholder 1"/>
          <p:cNvSpPr>
            <a:spLocks noGrp="1"/>
          </p:cNvSpPr>
          <p:nvPr>
            <p:ph type="title"/>
          </p:nvPr>
        </p:nvSpPr>
        <p:spPr>
          <a:xfrm>
            <a:off x="208445" y="223915"/>
            <a:ext cx="7988498" cy="623588"/>
          </a:xfrm>
          <a:prstGeom prst="rect">
            <a:avLst/>
          </a:prstGeom>
        </p:spPr>
        <p:txBody>
          <a:bodyPr vert="horz" lIns="91440" tIns="45720" rIns="91440" bIns="45720" rtlCol="0" anchor="ctr">
            <a:noAutofit/>
          </a:bodyPr>
          <a:lstStyle/>
          <a:p>
            <a:r>
              <a:rPr lang="en-US" dirty="0"/>
              <a:t>Click to edit Master title style</a:t>
            </a:r>
          </a:p>
        </p:txBody>
      </p:sp>
      <p:sp>
        <p:nvSpPr>
          <p:cNvPr id="12" name="Content Placeholder 3"/>
          <p:cNvSpPr>
            <a:spLocks noGrp="1"/>
          </p:cNvSpPr>
          <p:nvPr>
            <p:ph sz="half" idx="10"/>
          </p:nvPr>
        </p:nvSpPr>
        <p:spPr>
          <a:xfrm>
            <a:off x="208445" y="906236"/>
            <a:ext cx="4214286" cy="3804557"/>
          </a:xfrm>
          <a:prstGeom prst="rect">
            <a:avLst/>
          </a:prstGeom>
        </p:spPr>
        <p:txBody>
          <a:bodyPr/>
          <a:lstStyle>
            <a:lvl1pPr>
              <a:buClr>
                <a:srgbClr val="009E92"/>
              </a:buClr>
              <a:defRPr sz="1500">
                <a:solidFill>
                  <a:srgbClr val="464946"/>
                </a:solidFill>
              </a:defRPr>
            </a:lvl1pPr>
            <a:lvl2pPr>
              <a:buClr>
                <a:srgbClr val="009E92"/>
              </a:buClr>
              <a:defRPr sz="1350">
                <a:solidFill>
                  <a:srgbClr val="464946"/>
                </a:solidFill>
              </a:defRPr>
            </a:lvl2pPr>
            <a:lvl3pPr>
              <a:buClr>
                <a:srgbClr val="009E92"/>
              </a:buClr>
              <a:defRPr sz="1200">
                <a:solidFill>
                  <a:srgbClr val="464946"/>
                </a:solidFill>
              </a:defRPr>
            </a:lvl3pPr>
            <a:lvl4pPr>
              <a:buClr>
                <a:srgbClr val="009E92"/>
              </a:buClr>
              <a:defRPr sz="1050">
                <a:solidFill>
                  <a:srgbClr val="464946"/>
                </a:solidFill>
              </a:defRPr>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grpSp>
        <p:nvGrpSpPr>
          <p:cNvPr id="20" name="Group 19"/>
          <p:cNvGrpSpPr/>
          <p:nvPr userDrawn="1"/>
        </p:nvGrpSpPr>
        <p:grpSpPr>
          <a:xfrm>
            <a:off x="6800692" y="26377"/>
            <a:ext cx="1317329" cy="371322"/>
            <a:chOff x="-2825" y="2384383"/>
            <a:chExt cx="9146825" cy="3437682"/>
          </a:xfrm>
        </p:grpSpPr>
        <p:grpSp>
          <p:nvGrpSpPr>
            <p:cNvPr id="21" name="Group 20"/>
            <p:cNvGrpSpPr/>
            <p:nvPr/>
          </p:nvGrpSpPr>
          <p:grpSpPr>
            <a:xfrm>
              <a:off x="590309" y="2610487"/>
              <a:ext cx="7992321" cy="2980085"/>
              <a:chOff x="590309" y="2610487"/>
              <a:chExt cx="7992321" cy="2980085"/>
            </a:xfrm>
          </p:grpSpPr>
          <p:sp>
            <p:nvSpPr>
              <p:cNvPr id="23" name="Rectangle 22"/>
              <p:cNvSpPr/>
              <p:nvPr/>
            </p:nvSpPr>
            <p:spPr>
              <a:xfrm>
                <a:off x="590309" y="3599727"/>
                <a:ext cx="937549" cy="1273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Rectangle 23"/>
              <p:cNvSpPr/>
              <p:nvPr/>
            </p:nvSpPr>
            <p:spPr>
              <a:xfrm>
                <a:off x="3393312" y="2610487"/>
                <a:ext cx="937549" cy="1243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5" name="Rectangle 24"/>
              <p:cNvSpPr/>
              <p:nvPr/>
            </p:nvSpPr>
            <p:spPr>
              <a:xfrm>
                <a:off x="2698831" y="4328931"/>
                <a:ext cx="937549" cy="1261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6" name="Rectangle 25"/>
              <p:cNvSpPr/>
              <p:nvPr/>
            </p:nvSpPr>
            <p:spPr>
              <a:xfrm>
                <a:off x="5524984" y="3333509"/>
                <a:ext cx="937549" cy="1261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7" name="Rectangle 26"/>
              <p:cNvSpPr/>
              <p:nvPr/>
            </p:nvSpPr>
            <p:spPr>
              <a:xfrm>
                <a:off x="7645081" y="4213186"/>
                <a:ext cx="937549" cy="126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5" y="2384383"/>
              <a:ext cx="9146825" cy="3437682"/>
            </a:xfrm>
            <a:prstGeom prst="rect">
              <a:avLst/>
            </a:prstGeom>
          </p:spPr>
        </p:pic>
      </p:grpSp>
    </p:spTree>
    <p:extLst>
      <p:ext uri="{BB962C8B-B14F-4D97-AF65-F5344CB8AC3E}">
        <p14:creationId xmlns:p14="http://schemas.microsoft.com/office/powerpoint/2010/main" val="25206637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15023269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544112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1917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Replace the footer with text from the PPT-Updater. Instructions are included in that file.</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135091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1857794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3530769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26444756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296980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59324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95295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28082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51446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2993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Replace the footer with text from the PPT-Updater. Instructions are included in that file.</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6806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7878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0650314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3542212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063730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32380014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1024177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319477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481167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9669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6786221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5613149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10151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94495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66387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1262309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82526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5584638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92865394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049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Replace the footer with text from the PPT-Updater. Instructions are included in that file.</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36617544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9018477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flipH="1">
            <a:off x="2065105" y="7596"/>
            <a:ext cx="7078895" cy="51435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6" dirty="0">
                <a:latin typeface="IBM Plex Sans"/>
              </a:rPr>
              <a:t> </a:t>
            </a: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1813" y="586409"/>
            <a:ext cx="4570187" cy="4549496"/>
          </a:xfrm>
          <a:prstGeom prst="rect">
            <a:avLst/>
          </a:prstGeom>
        </p:spPr>
      </p:pic>
      <p:sp>
        <p:nvSpPr>
          <p:cNvPr id="11" name="Rectangle 10">
            <a:extLst>
              <a:ext uri="{FF2B5EF4-FFF2-40B4-BE49-F238E27FC236}">
                <a16:creationId xmlns:a16="http://schemas.microsoft.com/office/drawing/2014/main" id="{A04F8CD5-5D54-A641-A654-F63149B16196}"/>
              </a:ext>
            </a:extLst>
          </p:cNvPr>
          <p:cNvSpPr/>
          <p:nvPr userDrawn="1"/>
        </p:nvSpPr>
        <p:spPr>
          <a:xfrm>
            <a:off x="0" y="2"/>
            <a:ext cx="9144000" cy="7073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76" dirty="0">
              <a:latin typeface="IBM Plex Sans"/>
            </a:endParaRPr>
          </a:p>
        </p:txBody>
      </p:sp>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17430" y="198054"/>
            <a:ext cx="1020584" cy="301795"/>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91625" y="1"/>
            <a:ext cx="1052375" cy="713861"/>
          </a:xfrm>
          <a:prstGeom prst="rect">
            <a:avLst/>
          </a:prstGeom>
        </p:spPr>
      </p:pic>
    </p:spTree>
    <p:extLst>
      <p:ext uri="{BB962C8B-B14F-4D97-AF65-F5344CB8AC3E}">
        <p14:creationId xmlns:p14="http://schemas.microsoft.com/office/powerpoint/2010/main" val="10795276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_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a:off x="1" y="0"/>
            <a:ext cx="7078895" cy="51435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6" dirty="0">
                <a:latin typeface="IBM Plex Sans"/>
              </a:rPr>
              <a:t> </a:t>
            </a:r>
          </a:p>
        </p:txBody>
      </p:sp>
      <p:sp>
        <p:nvSpPr>
          <p:cNvPr id="11" name="Rectangle 10">
            <a:extLst>
              <a:ext uri="{FF2B5EF4-FFF2-40B4-BE49-F238E27FC236}">
                <a16:creationId xmlns:a16="http://schemas.microsoft.com/office/drawing/2014/main" id="{A04F8CD5-5D54-A641-A654-F63149B16196}"/>
              </a:ext>
            </a:extLst>
          </p:cNvPr>
          <p:cNvSpPr/>
          <p:nvPr userDrawn="1"/>
        </p:nvSpPr>
        <p:spPr>
          <a:xfrm>
            <a:off x="0" y="2"/>
            <a:ext cx="9144000" cy="7073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76" dirty="0">
              <a:latin typeface="IBM Plex Sans"/>
            </a:endParaRP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4573813" y="692150"/>
            <a:ext cx="4570187" cy="4451351"/>
          </a:xfrm>
          <a:prstGeom prst="rect">
            <a:avLst/>
          </a:prstGeom>
        </p:spPr>
      </p:pic>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17430" y="198054"/>
            <a:ext cx="1020584" cy="301795"/>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91625" y="1"/>
            <a:ext cx="1052375" cy="713861"/>
          </a:xfrm>
          <a:prstGeom prst="rect">
            <a:avLst/>
          </a:prstGeom>
        </p:spPr>
      </p:pic>
    </p:spTree>
    <p:extLst>
      <p:ext uri="{BB962C8B-B14F-4D97-AF65-F5344CB8AC3E}">
        <p14:creationId xmlns:p14="http://schemas.microsoft.com/office/powerpoint/2010/main" val="128657136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92074" y="610705"/>
            <a:ext cx="8779552" cy="4303517"/>
          </a:xfrm>
        </p:spPr>
        <p:txBody>
          <a:bodyPr/>
          <a:lstStyle>
            <a:lvl1pPr marL="260747" indent="-260747">
              <a:buClr>
                <a:schemeClr val="tx2"/>
              </a:buClr>
              <a:buFont typeface="Lucida Grande"/>
              <a:buChar char="—"/>
              <a:defRPr/>
            </a:lvl1pPr>
            <a:lvl2pPr marL="432197" indent="-171450">
              <a:buClr>
                <a:schemeClr val="tx2"/>
              </a:buClr>
              <a:buSzPct val="100000"/>
              <a:buFont typeface="Arial"/>
              <a:buChar char="•"/>
              <a:defRPr/>
            </a:lvl2pPr>
            <a:lvl3pPr marL="603647" indent="-171450">
              <a:buClr>
                <a:schemeClr val="tx2"/>
              </a:buClr>
              <a:buFont typeface="Courier New"/>
              <a:buChar char="o"/>
              <a:defRPr/>
            </a:lvl3pPr>
            <a:lvl4pPr marL="510141" indent="0">
              <a:buNone/>
              <a:defRPr/>
            </a:lvl4pPr>
          </a:lstStyle>
          <a:p>
            <a:pPr lvl="0"/>
            <a:r>
              <a:rPr lang="en-US" dirty="0"/>
              <a:t>Edit Master text styles</a:t>
            </a:r>
          </a:p>
          <a:p>
            <a:pPr lvl="1"/>
            <a:r>
              <a:rPr lang="en-US" dirty="0"/>
              <a:t>Second level</a:t>
            </a:r>
          </a:p>
          <a:p>
            <a:pPr lvl="2"/>
            <a:r>
              <a:rPr lang="en-US" dirty="0"/>
              <a:t>Third level</a:t>
            </a:r>
          </a:p>
        </p:txBody>
      </p:sp>
      <p:sp>
        <p:nvSpPr>
          <p:cNvPr id="8" name="Footer Placeholder 7">
            <a:extLst>
              <a:ext uri="{FF2B5EF4-FFF2-40B4-BE49-F238E27FC236}">
                <a16:creationId xmlns:a16="http://schemas.microsoft.com/office/drawing/2014/main" id="{CE9ACD34-959A-4CCD-B5F6-D1E7B91FE2CA}"/>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5E3451D1-BB17-4408-A8FF-449EFA9379BC}"/>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0929700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92074" y="798312"/>
            <a:ext cx="8779552" cy="4135374"/>
          </a:xfrm>
        </p:spPr>
        <p:txBody>
          <a:bodyPr/>
          <a:lstStyle>
            <a:lvl1pPr marL="226382" indent="-226382">
              <a:buClr>
                <a:schemeClr val="tx2"/>
              </a:buClr>
              <a:buSzPct val="90000"/>
              <a:buFont typeface="+mj-lt"/>
              <a:buAutoNum type="arabicPeriod"/>
              <a:defRPr/>
            </a:lvl1pPr>
            <a:lvl2pPr marL="452764" indent="-226382">
              <a:buClr>
                <a:schemeClr val="tx2"/>
              </a:buClr>
              <a:buSzPct val="90000"/>
              <a:buFont typeface="+mj-lt"/>
              <a:buAutoNum type="alphaLcPeriod"/>
              <a:defRPr/>
            </a:lvl2pPr>
            <a:lvl3pPr marL="380814" indent="0">
              <a:buNone/>
              <a:defRPr/>
            </a:lvl3pPr>
            <a:lvl4pPr marL="510141" indent="0">
              <a:buNone/>
              <a:defRPr/>
            </a:lvl4pPr>
          </a:lstStyle>
          <a:p>
            <a:pPr lvl="0"/>
            <a:r>
              <a:rPr lang="en-US" dirty="0"/>
              <a:t>Edit Master text styles</a:t>
            </a:r>
          </a:p>
          <a:p>
            <a:pPr lvl="1"/>
            <a:r>
              <a:rPr lang="en-US" dirty="0"/>
              <a:t>Second level</a:t>
            </a:r>
          </a:p>
        </p:txBody>
      </p:sp>
      <p:sp>
        <p:nvSpPr>
          <p:cNvPr id="6" name="Footer Placeholder 5">
            <a:extLst>
              <a:ext uri="{FF2B5EF4-FFF2-40B4-BE49-F238E27FC236}">
                <a16:creationId xmlns:a16="http://schemas.microsoft.com/office/drawing/2014/main" id="{884FF7F4-5691-44AD-B658-ADE698726066}"/>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7" name="Slide Number Placeholder 6">
            <a:extLst>
              <a:ext uri="{FF2B5EF4-FFF2-40B4-BE49-F238E27FC236}">
                <a16:creationId xmlns:a16="http://schemas.microsoft.com/office/drawing/2014/main" id="{E98C9477-4DF9-4B0D-BA3A-DDA30401FFC4}"/>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4300467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192074" y="877824"/>
            <a:ext cx="4257143" cy="4026028"/>
          </a:xfrm>
        </p:spPr>
        <p:txBody>
          <a:bodyPr/>
          <a:lstStyle>
            <a:lvl4pPr marL="510141" indent="0">
              <a:buNone/>
              <a:defRPr/>
            </a:lvl4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701320" y="877824"/>
            <a:ext cx="4257143" cy="4026028"/>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7" name="Footer Placeholder 6">
            <a:extLst>
              <a:ext uri="{FF2B5EF4-FFF2-40B4-BE49-F238E27FC236}">
                <a16:creationId xmlns:a16="http://schemas.microsoft.com/office/drawing/2014/main" id="{0603CBF2-FC22-447A-9A57-804665A3166C}"/>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532FB734-1167-4468-8816-49F9F3C76B5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536680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74" y="163830"/>
            <a:ext cx="8849125" cy="3429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92075" y="774700"/>
            <a:ext cx="4115872" cy="685800"/>
          </a:xfrm>
        </p:spPr>
        <p:txBody>
          <a:bodyPr anchor="b"/>
          <a:lstStyle>
            <a:lvl1pPr marL="0" indent="0">
              <a:buNone/>
              <a:defRPr sz="1501" b="1"/>
            </a:lvl1pPr>
            <a:lvl2pPr marL="501437" indent="0">
              <a:buNone/>
              <a:defRPr sz="2194" b="1"/>
            </a:lvl2pPr>
            <a:lvl3pPr marL="1002872" indent="0">
              <a:buNone/>
              <a:defRPr sz="1974" b="1"/>
            </a:lvl3pPr>
            <a:lvl4pPr marL="1504308" indent="0">
              <a:buNone/>
              <a:defRPr sz="1755" b="1"/>
            </a:lvl4pPr>
            <a:lvl5pPr marL="2005744" indent="0">
              <a:buNone/>
              <a:defRPr sz="1755" b="1"/>
            </a:lvl5pPr>
            <a:lvl6pPr marL="2507180" indent="0">
              <a:buNone/>
              <a:defRPr sz="1755" b="1"/>
            </a:lvl6pPr>
            <a:lvl7pPr marL="3008615" indent="0">
              <a:buNone/>
              <a:defRPr sz="1755" b="1"/>
            </a:lvl7pPr>
            <a:lvl8pPr marL="3510052" indent="0">
              <a:buNone/>
              <a:defRPr sz="1755" b="1"/>
            </a:lvl8pPr>
            <a:lvl9pPr marL="4011487" indent="0">
              <a:buNone/>
              <a:defRPr sz="1755" b="1"/>
            </a:lvl9pPr>
          </a:lstStyle>
          <a:p>
            <a:pPr lvl="0"/>
            <a:r>
              <a:rPr lang="en-US"/>
              <a:t>Edit Master text styles</a:t>
            </a:r>
          </a:p>
        </p:txBody>
      </p:sp>
      <p:sp>
        <p:nvSpPr>
          <p:cNvPr id="4" name="Content Placeholder 3"/>
          <p:cNvSpPr>
            <a:spLocks noGrp="1"/>
          </p:cNvSpPr>
          <p:nvPr>
            <p:ph sz="half" idx="2"/>
          </p:nvPr>
        </p:nvSpPr>
        <p:spPr>
          <a:xfrm>
            <a:off x="192075" y="1460500"/>
            <a:ext cx="4115872" cy="2743200"/>
          </a:xfrm>
        </p:spPr>
        <p:txBody>
          <a:bodyPr/>
          <a:lstStyle>
            <a:lvl1pPr>
              <a:defRPr sz="1501"/>
            </a:lvl1pPr>
            <a:lvl2pPr marL="483634" indent="-257252">
              <a:buFont typeface="Wingdings" panose="05000000000000000000" pitchFamily="2" charset="2"/>
              <a:buChar char="§"/>
              <a:defRPr sz="1351"/>
            </a:lvl2pPr>
            <a:lvl3pPr>
              <a:defRPr sz="1200"/>
            </a:lvl3pPr>
            <a:lvl4pPr marL="510141" indent="0">
              <a:buNone/>
              <a:defRPr sz="1316"/>
            </a:lvl4pPr>
            <a:lvl5pPr>
              <a:defRPr sz="1206"/>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8268" y="774700"/>
            <a:ext cx="4115872" cy="685800"/>
          </a:xfrm>
        </p:spPr>
        <p:txBody>
          <a:bodyPr anchor="b"/>
          <a:lstStyle>
            <a:lvl1pPr marL="0" indent="0">
              <a:buNone/>
              <a:defRPr sz="1501" b="1"/>
            </a:lvl1pPr>
            <a:lvl2pPr marL="501437" indent="0">
              <a:buNone/>
              <a:defRPr sz="2194" b="1"/>
            </a:lvl2pPr>
            <a:lvl3pPr marL="1002872" indent="0">
              <a:buNone/>
              <a:defRPr sz="1974" b="1"/>
            </a:lvl3pPr>
            <a:lvl4pPr marL="1504308" indent="0">
              <a:buNone/>
              <a:defRPr sz="1755" b="1"/>
            </a:lvl4pPr>
            <a:lvl5pPr marL="2005744" indent="0">
              <a:buNone/>
              <a:defRPr sz="1755" b="1"/>
            </a:lvl5pPr>
            <a:lvl6pPr marL="2507180" indent="0">
              <a:buNone/>
              <a:defRPr sz="1755" b="1"/>
            </a:lvl6pPr>
            <a:lvl7pPr marL="3008615" indent="0">
              <a:buNone/>
              <a:defRPr sz="1755" b="1"/>
            </a:lvl7pPr>
            <a:lvl8pPr marL="3510052" indent="0">
              <a:buNone/>
              <a:defRPr sz="1755" b="1"/>
            </a:lvl8pPr>
            <a:lvl9pPr marL="4011487" indent="0">
              <a:buNone/>
              <a:defRPr sz="1755" b="1"/>
            </a:lvl9pPr>
          </a:lstStyle>
          <a:p>
            <a:pPr lvl="0"/>
            <a:r>
              <a:rPr lang="en-US"/>
              <a:t>Edit Master text styles</a:t>
            </a:r>
          </a:p>
        </p:txBody>
      </p:sp>
      <p:sp>
        <p:nvSpPr>
          <p:cNvPr id="6" name="Content Placeholder 5"/>
          <p:cNvSpPr>
            <a:spLocks noGrp="1"/>
          </p:cNvSpPr>
          <p:nvPr>
            <p:ph sz="quarter" idx="4"/>
          </p:nvPr>
        </p:nvSpPr>
        <p:spPr>
          <a:xfrm>
            <a:off x="4628268" y="1460500"/>
            <a:ext cx="4115872" cy="2743200"/>
          </a:xfrm>
        </p:spPr>
        <p:txBody>
          <a:bodyPr/>
          <a:lstStyle>
            <a:lvl1pPr>
              <a:defRPr sz="1501"/>
            </a:lvl1pPr>
            <a:lvl2pPr marL="483634" indent="-257252">
              <a:buFont typeface="Wingdings" panose="05000000000000000000" pitchFamily="2" charset="2"/>
              <a:buChar char="§"/>
              <a:defRPr sz="1351"/>
            </a:lvl2pPr>
            <a:lvl3pPr>
              <a:defRPr sz="1200"/>
            </a:lvl3pPr>
            <a:lvl4pPr marL="510141" indent="0">
              <a:buNone/>
              <a:defRPr sz="1316"/>
            </a:lvl4pPr>
            <a:lvl5pPr>
              <a:defRPr sz="1206"/>
            </a:lvl5pPr>
          </a:lstStyle>
          <a:p>
            <a:pPr lvl="0"/>
            <a:r>
              <a:rPr lang="en-US"/>
              <a:t>Edit Master text styles</a:t>
            </a:r>
          </a:p>
          <a:p>
            <a:pPr lvl="1"/>
            <a:r>
              <a:rPr lang="en-US"/>
              <a:t>Second level</a:t>
            </a:r>
          </a:p>
          <a:p>
            <a:pPr lvl="2"/>
            <a:r>
              <a:rPr lang="en-US"/>
              <a:t>Third level</a:t>
            </a:r>
          </a:p>
        </p:txBody>
      </p:sp>
      <p:sp>
        <p:nvSpPr>
          <p:cNvPr id="9" name="Footer Placeholder 8">
            <a:extLst>
              <a:ext uri="{FF2B5EF4-FFF2-40B4-BE49-F238E27FC236}">
                <a16:creationId xmlns:a16="http://schemas.microsoft.com/office/drawing/2014/main" id="{164D111D-315D-416D-B503-B3C0A565754E}"/>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10" name="Slide Number Placeholder 9">
            <a:extLst>
              <a:ext uri="{FF2B5EF4-FFF2-40B4-BE49-F238E27FC236}">
                <a16:creationId xmlns:a16="http://schemas.microsoft.com/office/drawing/2014/main" id="{37286FF4-80C3-4D69-807D-9639A5047B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77308807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31C9F338-7056-4790-A2A4-DA3B22FBBED3}"/>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6" name="Slide Number Placeholder 5">
            <a:extLst>
              <a:ext uri="{FF2B5EF4-FFF2-40B4-BE49-F238E27FC236}">
                <a16:creationId xmlns:a16="http://schemas.microsoft.com/office/drawing/2014/main" id="{8144D62F-9E41-4877-87C7-9F1A1380E859}"/>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7692993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7605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74" y="163830"/>
            <a:ext cx="8849125" cy="342900"/>
          </a:xfrm>
        </p:spPr>
        <p:txBody>
          <a:bodyPr anchor="b"/>
          <a:lstStyle>
            <a:lvl1pPr>
              <a:defRPr sz="1801"/>
            </a:lvl1pPr>
          </a:lstStyle>
          <a:p>
            <a:r>
              <a:rPr lang="en-US"/>
              <a:t>Click to edit Master title style</a:t>
            </a:r>
            <a:endParaRPr lang="en-US" dirty="0"/>
          </a:p>
        </p:txBody>
      </p:sp>
      <p:sp>
        <p:nvSpPr>
          <p:cNvPr id="3" name="Content Placeholder 2"/>
          <p:cNvSpPr>
            <a:spLocks noGrp="1"/>
          </p:cNvSpPr>
          <p:nvPr>
            <p:ph idx="1"/>
          </p:nvPr>
        </p:nvSpPr>
        <p:spPr>
          <a:xfrm>
            <a:off x="3888417" y="660561"/>
            <a:ext cx="4628267" cy="3655279"/>
          </a:xfrm>
        </p:spPr>
        <p:txBody>
          <a:bodyPr/>
          <a:lstStyle>
            <a:lvl1pPr>
              <a:defRPr sz="1501"/>
            </a:lvl1pPr>
            <a:lvl2pPr>
              <a:defRPr sz="1351"/>
            </a:lvl2pPr>
            <a:lvl3pPr>
              <a:defRPr sz="1200"/>
            </a:lvl3pPr>
            <a:lvl4pPr marL="510141" indent="0">
              <a:buNone/>
              <a:defRPr sz="1151"/>
            </a:lvl4pPr>
            <a:lvl5pPr>
              <a:defRPr sz="1151"/>
            </a:lvl5pPr>
            <a:lvl6pPr>
              <a:defRPr sz="2194"/>
            </a:lvl6pPr>
            <a:lvl7pPr>
              <a:defRPr sz="2194"/>
            </a:lvl7pPr>
            <a:lvl8pPr>
              <a:defRPr sz="2194"/>
            </a:lvl8pPr>
            <a:lvl9pPr>
              <a:defRPr sz="2194"/>
            </a:lvl9pPr>
          </a:lstStyle>
          <a:p>
            <a:pPr lvl="0"/>
            <a:r>
              <a:rPr lang="en-US" dirty="0"/>
              <a:t>Edit Master text styles</a:t>
            </a:r>
          </a:p>
          <a:p>
            <a:pPr lvl="1"/>
            <a:r>
              <a:rPr lang="en-US" dirty="0"/>
              <a:t>Second level</a:t>
            </a:r>
          </a:p>
          <a:p>
            <a:pPr lvl="2"/>
            <a:r>
              <a:rPr lang="en-US" dirty="0"/>
              <a:t>Third level</a:t>
            </a:r>
          </a:p>
        </p:txBody>
      </p:sp>
      <p:sp>
        <p:nvSpPr>
          <p:cNvPr id="4" name="Text Placeholder 3"/>
          <p:cNvSpPr>
            <a:spLocks noGrp="1"/>
          </p:cNvSpPr>
          <p:nvPr>
            <p:ph type="body" sz="half" idx="2"/>
          </p:nvPr>
        </p:nvSpPr>
        <p:spPr>
          <a:xfrm>
            <a:off x="629714" y="1464724"/>
            <a:ext cx="2949832" cy="2858080"/>
          </a:xfrm>
        </p:spPr>
        <p:txBody>
          <a:bodyPr/>
          <a:lstStyle>
            <a:lvl1pPr marL="0" indent="0">
              <a:buNone/>
              <a:defRPr sz="1801"/>
            </a:lvl1pPr>
            <a:lvl2pPr marL="501437" indent="0">
              <a:buNone/>
              <a:defRPr sz="1536"/>
            </a:lvl2pPr>
            <a:lvl3pPr marL="1002872" indent="0">
              <a:buNone/>
              <a:defRPr sz="1316"/>
            </a:lvl3pPr>
            <a:lvl4pPr marL="1504308" indent="0">
              <a:buNone/>
              <a:defRPr sz="1097"/>
            </a:lvl4pPr>
            <a:lvl5pPr marL="2005744" indent="0">
              <a:buNone/>
              <a:defRPr sz="1097"/>
            </a:lvl5pPr>
            <a:lvl6pPr marL="2507180" indent="0">
              <a:buNone/>
              <a:defRPr sz="1097"/>
            </a:lvl6pPr>
            <a:lvl7pPr marL="3008615" indent="0">
              <a:buNone/>
              <a:defRPr sz="1097"/>
            </a:lvl7pPr>
            <a:lvl8pPr marL="3510052" indent="0">
              <a:buNone/>
              <a:defRPr sz="1097"/>
            </a:lvl8pPr>
            <a:lvl9pPr marL="4011487" indent="0">
              <a:buNone/>
              <a:defRPr sz="1097"/>
            </a:lvl9pPr>
          </a:lstStyle>
          <a:p>
            <a:pPr lvl="0"/>
            <a:r>
              <a:rPr lang="en-US"/>
              <a:t>Edit Master text styles</a:t>
            </a:r>
          </a:p>
        </p:txBody>
      </p:sp>
      <p:sp>
        <p:nvSpPr>
          <p:cNvPr id="7" name="Footer Placeholder 6">
            <a:extLst>
              <a:ext uri="{FF2B5EF4-FFF2-40B4-BE49-F238E27FC236}">
                <a16:creationId xmlns:a16="http://schemas.microsoft.com/office/drawing/2014/main" id="{D774C016-649E-4C6B-A276-C2F18F1EA355}"/>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304EE059-0DAF-49ED-A93D-DCCE0F427BC0}"/>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765273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061DA3A1-2B8C-4CA3-9012-99828EC834E7}"/>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7" name="Slide Number Placeholder 6">
            <a:extLst>
              <a:ext uri="{FF2B5EF4-FFF2-40B4-BE49-F238E27FC236}">
                <a16:creationId xmlns:a16="http://schemas.microsoft.com/office/drawing/2014/main" id="{47EF6B41-81DD-44A8-BA3F-434BD3E36C5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3789395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8552" y="301681"/>
            <a:ext cx="2186037" cy="455865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80140" y="301681"/>
            <a:ext cx="6328250" cy="4558655"/>
          </a:xfrm>
        </p:spPr>
        <p:txBody>
          <a:bodyPr vert="eaVert"/>
          <a:lstStyle/>
          <a:p>
            <a:pPr lvl="0"/>
            <a:r>
              <a:rPr lang="en-US"/>
              <a:t>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58C16DA8-BE2E-4A37-8BDD-E752BE2929C8}"/>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7" name="Slide Number Placeholder 6">
            <a:extLst>
              <a:ext uri="{FF2B5EF4-FFF2-40B4-BE49-F238E27FC236}">
                <a16:creationId xmlns:a16="http://schemas.microsoft.com/office/drawing/2014/main" id="{A9A4F8E2-C290-4769-ACC5-D1B62191CBD5}"/>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5466599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192074" y="669134"/>
            <a:ext cx="8779552" cy="1886345"/>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92074" y="2719477"/>
            <a:ext cx="8779552" cy="2009774"/>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095CADA7-6179-435C-9C9A-F61390BAF3E3}"/>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98A66D22-9F89-4E17-AAD0-D712F30D93D3}"/>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41315A24-AF37-4473-B4B1-8F1A28B6BE3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5817604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192075" y="675487"/>
            <a:ext cx="4197286" cy="4010363"/>
          </a:xfrm>
        </p:spPr>
        <p:txBody>
          <a:bodyPr/>
          <a:lstStyle/>
          <a:p>
            <a:pPr lvl="0"/>
            <a:r>
              <a:rPr lang="en-US" noProof="0"/>
              <a:t>Click icon to add online image</a:t>
            </a:r>
            <a:endParaRPr lang="en-US" noProof="0" dirty="0"/>
          </a:p>
        </p:txBody>
      </p:sp>
      <p:sp>
        <p:nvSpPr>
          <p:cNvPr id="4" name="Text Placeholder 3"/>
          <p:cNvSpPr>
            <a:spLocks noGrp="1"/>
          </p:cNvSpPr>
          <p:nvPr>
            <p:ph type="body" sz="half" idx="2"/>
          </p:nvPr>
        </p:nvSpPr>
        <p:spPr>
          <a:xfrm>
            <a:off x="4700100" y="675487"/>
            <a:ext cx="4271526" cy="4010363"/>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0A850BF8-E896-4FE3-AF7F-9E5CFC34CAD2}"/>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4CE76EFD-0B19-48DA-8B96-05C97EC183A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9" name="Title 8">
            <a:extLst>
              <a:ext uri="{FF2B5EF4-FFF2-40B4-BE49-F238E27FC236}">
                <a16:creationId xmlns:a16="http://schemas.microsoft.com/office/drawing/2014/main" id="{A2C908EE-4D86-4786-8632-689C4A18D6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76391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192074" y="630174"/>
            <a:ext cx="8779551" cy="4135374"/>
          </a:xfrm>
        </p:spPr>
        <p:txBody>
          <a:bodyPr/>
          <a:lstStyle/>
          <a:p>
            <a:pPr lvl="0"/>
            <a:r>
              <a:rPr lang="en-US" noProof="0"/>
              <a:t>Click icon to add table</a:t>
            </a:r>
            <a:endParaRPr lang="en-US" noProof="0" dirty="0"/>
          </a:p>
        </p:txBody>
      </p:sp>
      <p:sp>
        <p:nvSpPr>
          <p:cNvPr id="6" name="Title 5">
            <a:extLst>
              <a:ext uri="{FF2B5EF4-FFF2-40B4-BE49-F238E27FC236}">
                <a16:creationId xmlns:a16="http://schemas.microsoft.com/office/drawing/2014/main" id="{DFF1EE16-DB37-4F1F-AE94-AA5075AE91F6}"/>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41549082-391F-4918-9252-3B961092933C}"/>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E7BD9364-D9E9-4A68-AF4C-24B4A50074E6}"/>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9273280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192076" y="707235"/>
            <a:ext cx="8779550" cy="1886345"/>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92076" y="2707885"/>
            <a:ext cx="8779550" cy="2009774"/>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7F283841-6F9B-4F56-AE8F-4F7D41CC0106}"/>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1CEC829-A4EF-405F-803E-2716F833589A}"/>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26BF70C1-0092-4D2E-AF4E-430DCE21DD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3774036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192075" y="650079"/>
            <a:ext cx="4197286" cy="4010363"/>
          </a:xfrm>
        </p:spPr>
        <p:txBody>
          <a:bodyPr/>
          <a:lstStyle/>
          <a:p>
            <a:pPr lvl="0"/>
            <a:r>
              <a:rPr lang="en-US" noProof="0"/>
              <a:t>Click icon to add online image</a:t>
            </a:r>
            <a:endParaRPr lang="en-US" noProof="0" dirty="0"/>
          </a:p>
        </p:txBody>
      </p:sp>
      <p:sp>
        <p:nvSpPr>
          <p:cNvPr id="4" name="Text Placeholder 3"/>
          <p:cNvSpPr>
            <a:spLocks noGrp="1"/>
          </p:cNvSpPr>
          <p:nvPr>
            <p:ph type="body" sz="half" idx="2"/>
          </p:nvPr>
        </p:nvSpPr>
        <p:spPr>
          <a:xfrm>
            <a:off x="4650407" y="650079"/>
            <a:ext cx="4309819" cy="4010363"/>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5FE5FF6A-74F4-4C6D-93BF-BC475399B097}"/>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68176B50-6D08-4525-B03B-99EFE8878D9E}"/>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67B8C6D0-AEA5-402E-918C-BA6D7B82B513}"/>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704978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theme" Target="../theme/theme3.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baseline="0">
                <a:solidFill>
                  <a:schemeClr val="tx1"/>
                </a:solidFill>
                <a:latin typeface="+mn-lt"/>
                <a:ea typeface="Arial" charset="0"/>
                <a:cs typeface="Arial"/>
              </a:defRPr>
            </a:lvl1pPr>
          </a:lstStyle>
          <a:p>
            <a:r>
              <a:rPr lang="de-DE"/>
              <a:t>Replace the footer with text from the PPT-Updater. Instructions are included in that file.</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 id="2147483889"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1866092009"/>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 id="2147483853" r:id="rId21"/>
    <p:sldLayoutId id="2147483854" r:id="rId22"/>
    <p:sldLayoutId id="2147483855" r:id="rId23"/>
    <p:sldLayoutId id="2147483856" r:id="rId24"/>
    <p:sldLayoutId id="2147483857" r:id="rId25"/>
    <p:sldLayoutId id="2147483858" r:id="rId26"/>
    <p:sldLayoutId id="2147483859" r:id="rId27"/>
    <p:sldLayoutId id="2147483860" r:id="rId28"/>
    <p:sldLayoutId id="2147483861" r:id="rId29"/>
    <p:sldLayoutId id="2147483862" r:id="rId30"/>
    <p:sldLayoutId id="2147483863" r:id="rId31"/>
    <p:sldLayoutId id="2147483864" r:id="rId32"/>
    <p:sldLayoutId id="2147483865" r:id="rId33"/>
    <p:sldLayoutId id="2147483866" r:id="rId34"/>
    <p:sldLayoutId id="2147483867"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193955" y="158591"/>
            <a:ext cx="8751263" cy="345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0" rIns="0" bIns="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gray">
          <a:xfrm>
            <a:off x="192074" y="660400"/>
            <a:ext cx="8753144" cy="43035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4" name="Slide Number Placeholder 10"/>
          <p:cNvSpPr>
            <a:spLocks noGrp="1" noChangeArrowheads="1"/>
          </p:cNvSpPr>
          <p:nvPr>
            <p:ph type="sldNum" sz="quarter" idx="4"/>
          </p:nvPr>
        </p:nvSpPr>
        <p:spPr bwMode="gray">
          <a:xfrm>
            <a:off x="8144537" y="4989607"/>
            <a:ext cx="827088" cy="123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r" eaLnBrk="1" hangingPunct="1">
              <a:defRPr sz="675" b="0">
                <a:solidFill>
                  <a:srgbClr val="000000"/>
                </a:solidFill>
                <a:latin typeface="IBM Plex Sans"/>
                <a:ea typeface="Verdana" panose="020B0604030504040204" pitchFamily="34" charset="0"/>
                <a:cs typeface="IBM Plex Sans"/>
              </a:defRPr>
            </a:lvl1pPr>
          </a:lstStyle>
          <a:p>
            <a:pPr>
              <a:defRPr/>
            </a:pPr>
            <a:fld id="{49E8191D-B835-45D5-91BE-8CAFF430D317}" type="slidenum">
              <a:rPr lang="en-US" smtClean="0"/>
              <a:pPr>
                <a:defRPr/>
              </a:pPr>
              <a:t>‹#›</a:t>
            </a:fld>
            <a:endParaRPr lang="en-US" dirty="0"/>
          </a:p>
        </p:txBody>
      </p:sp>
      <p:sp>
        <p:nvSpPr>
          <p:cNvPr id="17" name="Footer Placeholder 11"/>
          <p:cNvSpPr>
            <a:spLocks noGrp="1" noChangeArrowheads="1"/>
          </p:cNvSpPr>
          <p:nvPr>
            <p:ph type="ftr" sz="quarter" idx="3"/>
          </p:nvPr>
        </p:nvSpPr>
        <p:spPr bwMode="gray">
          <a:xfrm>
            <a:off x="192074" y="4989607"/>
            <a:ext cx="3615100" cy="137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lgn="l" eaLnBrk="1" hangingPunct="1">
              <a:buFontTx/>
              <a:buNone/>
              <a:defRPr sz="675">
                <a:solidFill>
                  <a:schemeClr val="tx1"/>
                </a:solidFill>
                <a:latin typeface="IBM Plex Sans"/>
                <a:ea typeface="Verdana" panose="020B0604030504040204" pitchFamily="34" charset="0"/>
                <a:cs typeface="IBM Plex Sans"/>
              </a:defRPr>
            </a:lvl1pPr>
          </a:lstStyle>
          <a:p>
            <a:pPr>
              <a:defRPr/>
            </a:pPr>
            <a:r>
              <a:rPr lang="en-US"/>
              <a:t>IBM Systems Technical University  © Copyright IBM Corporation 2019</a:t>
            </a:r>
            <a:endParaRPr lang="en-US" dirty="0"/>
          </a:p>
        </p:txBody>
      </p:sp>
    </p:spTree>
    <p:extLst>
      <p:ext uri="{BB962C8B-B14F-4D97-AF65-F5344CB8AC3E}">
        <p14:creationId xmlns:p14="http://schemas.microsoft.com/office/powerpoint/2010/main" val="602575616"/>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Lst>
  <p:hf hdr="0" dt="0"/>
  <p:txStyles>
    <p:titleStyle>
      <a:lvl1pPr algn="l" defTabSz="672905" rtl="0" eaLnBrk="1" fontAlgn="base" hangingPunct="1">
        <a:lnSpc>
          <a:spcPct val="90000"/>
        </a:lnSpc>
        <a:spcBef>
          <a:spcPct val="0"/>
        </a:spcBef>
        <a:spcAft>
          <a:spcPct val="0"/>
        </a:spcAft>
        <a:defRPr sz="1801" b="1" i="0" u="none" kern="1200">
          <a:solidFill>
            <a:schemeClr val="tx2"/>
          </a:solidFill>
          <a:latin typeface="IBM Plex Sans"/>
          <a:ea typeface="+mj-ea"/>
          <a:cs typeface="IBM Plex Sans"/>
        </a:defRPr>
      </a:lvl1pPr>
      <a:lvl2pPr algn="l" defTabSz="672905" rtl="0" eaLnBrk="1" fontAlgn="base" hangingPunct="1">
        <a:spcBef>
          <a:spcPct val="0"/>
        </a:spcBef>
        <a:spcAft>
          <a:spcPct val="0"/>
        </a:spcAft>
        <a:defRPr sz="1726" b="1">
          <a:solidFill>
            <a:srgbClr val="008ABF"/>
          </a:solidFill>
          <a:latin typeface="Arial" panose="020B0604020202020204" pitchFamily="34" charset="0"/>
        </a:defRPr>
      </a:lvl2pPr>
      <a:lvl3pPr algn="l" defTabSz="672905" rtl="0" eaLnBrk="1" fontAlgn="base" hangingPunct="1">
        <a:spcBef>
          <a:spcPct val="0"/>
        </a:spcBef>
        <a:spcAft>
          <a:spcPct val="0"/>
        </a:spcAft>
        <a:defRPr sz="1726" b="1">
          <a:solidFill>
            <a:srgbClr val="008ABF"/>
          </a:solidFill>
          <a:latin typeface="Arial" panose="020B0604020202020204" pitchFamily="34" charset="0"/>
        </a:defRPr>
      </a:lvl3pPr>
      <a:lvl4pPr algn="l" defTabSz="672905" rtl="0" eaLnBrk="1" fontAlgn="base" hangingPunct="1">
        <a:spcBef>
          <a:spcPct val="0"/>
        </a:spcBef>
        <a:spcAft>
          <a:spcPct val="0"/>
        </a:spcAft>
        <a:defRPr sz="1726" b="1">
          <a:solidFill>
            <a:srgbClr val="008ABF"/>
          </a:solidFill>
          <a:latin typeface="Arial" panose="020B0604020202020204" pitchFamily="34" charset="0"/>
        </a:defRPr>
      </a:lvl4pPr>
      <a:lvl5pPr algn="l" defTabSz="672905" rtl="0" eaLnBrk="1" fontAlgn="base" hangingPunct="1">
        <a:spcBef>
          <a:spcPct val="0"/>
        </a:spcBef>
        <a:spcAft>
          <a:spcPct val="0"/>
        </a:spcAft>
        <a:defRPr sz="1726" b="1">
          <a:solidFill>
            <a:srgbClr val="008ABF"/>
          </a:solidFill>
          <a:latin typeface="Arial" panose="020B0604020202020204" pitchFamily="34" charset="0"/>
        </a:defRPr>
      </a:lvl5pPr>
      <a:lvl6pPr marL="501437" algn="l" defTabSz="673805" rtl="0" eaLnBrk="1" fontAlgn="base" hangingPunct="1">
        <a:spcBef>
          <a:spcPct val="0"/>
        </a:spcBef>
        <a:spcAft>
          <a:spcPct val="0"/>
        </a:spcAft>
        <a:defRPr sz="1755" b="1">
          <a:solidFill>
            <a:srgbClr val="1966B2"/>
          </a:solidFill>
          <a:latin typeface="Arial" panose="020B0604020202020204" pitchFamily="34" charset="0"/>
        </a:defRPr>
      </a:lvl6pPr>
      <a:lvl7pPr marL="1002872" algn="l" defTabSz="673805" rtl="0" eaLnBrk="1" fontAlgn="base" hangingPunct="1">
        <a:spcBef>
          <a:spcPct val="0"/>
        </a:spcBef>
        <a:spcAft>
          <a:spcPct val="0"/>
        </a:spcAft>
        <a:defRPr sz="1755" b="1">
          <a:solidFill>
            <a:srgbClr val="1966B2"/>
          </a:solidFill>
          <a:latin typeface="Arial" panose="020B0604020202020204" pitchFamily="34" charset="0"/>
        </a:defRPr>
      </a:lvl7pPr>
      <a:lvl8pPr marL="1504308" algn="l" defTabSz="673805" rtl="0" eaLnBrk="1" fontAlgn="base" hangingPunct="1">
        <a:spcBef>
          <a:spcPct val="0"/>
        </a:spcBef>
        <a:spcAft>
          <a:spcPct val="0"/>
        </a:spcAft>
        <a:defRPr sz="1755" b="1">
          <a:solidFill>
            <a:srgbClr val="1966B2"/>
          </a:solidFill>
          <a:latin typeface="Arial" panose="020B0604020202020204" pitchFamily="34" charset="0"/>
        </a:defRPr>
      </a:lvl8pPr>
      <a:lvl9pPr marL="2005744" algn="l" defTabSz="673805" rtl="0" eaLnBrk="1" fontAlgn="base" hangingPunct="1">
        <a:spcBef>
          <a:spcPct val="0"/>
        </a:spcBef>
        <a:spcAft>
          <a:spcPct val="0"/>
        </a:spcAft>
        <a:defRPr sz="1755" b="1">
          <a:solidFill>
            <a:srgbClr val="1966B2"/>
          </a:solidFill>
          <a:latin typeface="Arial" panose="020B0604020202020204" pitchFamily="34" charset="0"/>
        </a:defRPr>
      </a:lvl9pPr>
    </p:titleStyle>
    <p:bodyStyle>
      <a:lvl1pPr marL="260747" indent="-260747" algn="l" defTabSz="672905" rtl="0" eaLnBrk="1" fontAlgn="base" hangingPunct="1">
        <a:lnSpc>
          <a:spcPct val="100000"/>
        </a:lnSpc>
        <a:spcBef>
          <a:spcPts val="675"/>
        </a:spcBef>
        <a:spcAft>
          <a:spcPts val="0"/>
        </a:spcAft>
        <a:buClr>
          <a:schemeClr val="tx2"/>
        </a:buClr>
        <a:buSzPct val="100000"/>
        <a:buFont typeface="Lucida Grande"/>
        <a:buChar char="—"/>
        <a:defRPr sz="1501" kern="1200">
          <a:solidFill>
            <a:schemeClr val="tx1"/>
          </a:solidFill>
          <a:latin typeface="IBM Plex Sans"/>
          <a:ea typeface="+mn-ea"/>
          <a:cs typeface="IBM Plex Sans"/>
        </a:defRPr>
      </a:lvl1pPr>
      <a:lvl2pPr marL="432197" indent="-171450" algn="l" defTabSz="672905" rtl="0" eaLnBrk="1" fontAlgn="base" hangingPunct="1">
        <a:lnSpc>
          <a:spcPct val="100000"/>
        </a:lnSpc>
        <a:spcBef>
          <a:spcPts val="225"/>
        </a:spcBef>
        <a:spcAft>
          <a:spcPts val="0"/>
        </a:spcAft>
        <a:buClr>
          <a:schemeClr val="tx2"/>
        </a:buClr>
        <a:buSzPct val="100000"/>
        <a:buFont typeface="Arial"/>
        <a:buChar char="•"/>
        <a:defRPr sz="1351" b="0" i="0" u="none" kern="1200">
          <a:solidFill>
            <a:schemeClr val="tx1"/>
          </a:solidFill>
          <a:latin typeface="IBM Plex Sans"/>
          <a:ea typeface="+mn-ea"/>
          <a:cs typeface="IBM Plex Sans"/>
        </a:defRPr>
      </a:lvl2pPr>
      <a:lvl3pPr marL="603647" indent="-171450" algn="l" defTabSz="672905" rtl="0" eaLnBrk="1" fontAlgn="base" hangingPunct="1">
        <a:lnSpc>
          <a:spcPct val="100000"/>
        </a:lnSpc>
        <a:spcBef>
          <a:spcPts val="150"/>
        </a:spcBef>
        <a:spcAft>
          <a:spcPts val="0"/>
        </a:spcAft>
        <a:buClr>
          <a:srgbClr val="00649D"/>
        </a:buClr>
        <a:buSzPct val="80000"/>
        <a:buFont typeface="Courier New"/>
        <a:buChar char="o"/>
        <a:defRPr sz="1200" kern="1200">
          <a:solidFill>
            <a:schemeClr val="tx1"/>
          </a:solidFill>
          <a:latin typeface="IBM Plex Sans"/>
          <a:ea typeface="+mn-ea"/>
          <a:cs typeface="IBM Plex Sans"/>
        </a:defRPr>
      </a:lvl3pPr>
      <a:lvl4pPr marL="510931" indent="0" algn="l" defTabSz="672905" rtl="0" eaLnBrk="1" fontAlgn="base" hangingPunct="1">
        <a:spcBef>
          <a:spcPct val="0"/>
        </a:spcBef>
        <a:spcAft>
          <a:spcPct val="25000"/>
        </a:spcAft>
        <a:buClr>
          <a:srgbClr val="1966B2"/>
        </a:buClr>
        <a:buFont typeface="Arial" panose="020B0604020202020204" pitchFamily="34" charset="0"/>
        <a:buNone/>
        <a:defRPr sz="1276" kern="1200">
          <a:solidFill>
            <a:schemeClr val="tx1"/>
          </a:solidFill>
          <a:latin typeface="Arial" panose="020B0604020202020204" pitchFamily="34" charset="0"/>
          <a:ea typeface="+mn-ea"/>
          <a:cs typeface="Arial" panose="020B0604020202020204" pitchFamily="34" charset="0"/>
        </a:defRPr>
      </a:lvl4pPr>
      <a:lvl5pPr marL="842025" indent="-167929" algn="l" defTabSz="672905" rtl="0" eaLnBrk="1" fontAlgn="base" hangingPunct="1">
        <a:spcBef>
          <a:spcPct val="0"/>
        </a:spcBef>
        <a:spcAft>
          <a:spcPct val="25000"/>
        </a:spcAft>
        <a:buClr>
          <a:srgbClr val="1966B2"/>
        </a:buClr>
        <a:buFont typeface="Arial" panose="020B0604020202020204" pitchFamily="34" charset="0"/>
        <a:buChar char="&gt;"/>
        <a:defRPr sz="1200" kern="1200">
          <a:solidFill>
            <a:schemeClr val="tx1"/>
          </a:solidFill>
          <a:latin typeface="+mn-lt"/>
          <a:ea typeface="+mn-ea"/>
          <a:cs typeface="+mn-cs"/>
        </a:defRPr>
      </a:lvl5pPr>
      <a:lvl6pPr marL="2757898" indent="-250718" algn="l" defTabSz="1002872" rtl="0" eaLnBrk="1" latinLnBrk="0" hangingPunct="1">
        <a:lnSpc>
          <a:spcPct val="90000"/>
        </a:lnSpc>
        <a:spcBef>
          <a:spcPts val="548"/>
        </a:spcBef>
        <a:buFont typeface="Arial" panose="020B0604020202020204" pitchFamily="34" charset="0"/>
        <a:buChar char="•"/>
        <a:defRPr sz="1974" kern="1200">
          <a:solidFill>
            <a:schemeClr val="tx1"/>
          </a:solidFill>
          <a:latin typeface="+mn-lt"/>
          <a:ea typeface="+mn-ea"/>
          <a:cs typeface="+mn-cs"/>
        </a:defRPr>
      </a:lvl6pPr>
      <a:lvl7pPr marL="3259333" indent="-250718" algn="l" defTabSz="1002872" rtl="0" eaLnBrk="1" latinLnBrk="0" hangingPunct="1">
        <a:lnSpc>
          <a:spcPct val="90000"/>
        </a:lnSpc>
        <a:spcBef>
          <a:spcPts val="548"/>
        </a:spcBef>
        <a:buFont typeface="Arial" panose="020B0604020202020204" pitchFamily="34" charset="0"/>
        <a:buChar char="•"/>
        <a:defRPr sz="1974" kern="1200">
          <a:solidFill>
            <a:schemeClr val="tx1"/>
          </a:solidFill>
          <a:latin typeface="+mn-lt"/>
          <a:ea typeface="+mn-ea"/>
          <a:cs typeface="+mn-cs"/>
        </a:defRPr>
      </a:lvl7pPr>
      <a:lvl8pPr marL="3760769" indent="-250718" algn="l" defTabSz="1002872" rtl="0" eaLnBrk="1" latinLnBrk="0" hangingPunct="1">
        <a:lnSpc>
          <a:spcPct val="90000"/>
        </a:lnSpc>
        <a:spcBef>
          <a:spcPts val="548"/>
        </a:spcBef>
        <a:buFont typeface="Arial" panose="020B0604020202020204" pitchFamily="34" charset="0"/>
        <a:buChar char="•"/>
        <a:defRPr sz="1974" kern="1200">
          <a:solidFill>
            <a:schemeClr val="tx1"/>
          </a:solidFill>
          <a:latin typeface="+mn-lt"/>
          <a:ea typeface="+mn-ea"/>
          <a:cs typeface="+mn-cs"/>
        </a:defRPr>
      </a:lvl8pPr>
      <a:lvl9pPr marL="4262205" indent="-250718" algn="l" defTabSz="1002872" rtl="0" eaLnBrk="1" latinLnBrk="0" hangingPunct="1">
        <a:lnSpc>
          <a:spcPct val="90000"/>
        </a:lnSpc>
        <a:spcBef>
          <a:spcPts val="548"/>
        </a:spcBef>
        <a:buFont typeface="Arial" panose="020B0604020202020204" pitchFamily="34" charset="0"/>
        <a:buChar char="•"/>
        <a:defRPr sz="1974" kern="1200">
          <a:solidFill>
            <a:schemeClr val="tx1"/>
          </a:solidFill>
          <a:latin typeface="+mn-lt"/>
          <a:ea typeface="+mn-ea"/>
          <a:cs typeface="+mn-cs"/>
        </a:defRPr>
      </a:lvl9pPr>
    </p:bodyStyle>
    <p:otherStyle>
      <a:defPPr>
        <a:defRPr lang="en-US"/>
      </a:defPPr>
      <a:lvl1pPr marL="0" algn="l" defTabSz="1002872" rtl="0" eaLnBrk="1" latinLnBrk="0" hangingPunct="1">
        <a:defRPr sz="1974" kern="1200">
          <a:solidFill>
            <a:schemeClr val="tx1"/>
          </a:solidFill>
          <a:latin typeface="+mn-lt"/>
          <a:ea typeface="+mn-ea"/>
          <a:cs typeface="+mn-cs"/>
        </a:defRPr>
      </a:lvl1pPr>
      <a:lvl2pPr marL="501437" algn="l" defTabSz="1002872" rtl="0" eaLnBrk="1" latinLnBrk="0" hangingPunct="1">
        <a:defRPr sz="1974" kern="1200">
          <a:solidFill>
            <a:schemeClr val="tx1"/>
          </a:solidFill>
          <a:latin typeface="+mn-lt"/>
          <a:ea typeface="+mn-ea"/>
          <a:cs typeface="+mn-cs"/>
        </a:defRPr>
      </a:lvl2pPr>
      <a:lvl3pPr marL="1002872" algn="l" defTabSz="1002872" rtl="0" eaLnBrk="1" latinLnBrk="0" hangingPunct="1">
        <a:defRPr sz="1974" kern="1200">
          <a:solidFill>
            <a:schemeClr val="tx1"/>
          </a:solidFill>
          <a:latin typeface="+mn-lt"/>
          <a:ea typeface="+mn-ea"/>
          <a:cs typeface="+mn-cs"/>
        </a:defRPr>
      </a:lvl3pPr>
      <a:lvl4pPr marL="1504308" algn="l" defTabSz="1002872" rtl="0" eaLnBrk="1" latinLnBrk="0" hangingPunct="1">
        <a:defRPr sz="1974" kern="1200">
          <a:solidFill>
            <a:schemeClr val="tx1"/>
          </a:solidFill>
          <a:latin typeface="+mn-lt"/>
          <a:ea typeface="+mn-ea"/>
          <a:cs typeface="+mn-cs"/>
        </a:defRPr>
      </a:lvl4pPr>
      <a:lvl5pPr marL="2005744" algn="l" defTabSz="1002872" rtl="0" eaLnBrk="1" latinLnBrk="0" hangingPunct="1">
        <a:defRPr sz="1974" kern="1200">
          <a:solidFill>
            <a:schemeClr val="tx1"/>
          </a:solidFill>
          <a:latin typeface="+mn-lt"/>
          <a:ea typeface="+mn-ea"/>
          <a:cs typeface="+mn-cs"/>
        </a:defRPr>
      </a:lvl5pPr>
      <a:lvl6pPr marL="2507180" algn="l" defTabSz="1002872" rtl="0" eaLnBrk="1" latinLnBrk="0" hangingPunct="1">
        <a:defRPr sz="1974" kern="1200">
          <a:solidFill>
            <a:schemeClr val="tx1"/>
          </a:solidFill>
          <a:latin typeface="+mn-lt"/>
          <a:ea typeface="+mn-ea"/>
          <a:cs typeface="+mn-cs"/>
        </a:defRPr>
      </a:lvl6pPr>
      <a:lvl7pPr marL="3008615" algn="l" defTabSz="1002872" rtl="0" eaLnBrk="1" latinLnBrk="0" hangingPunct="1">
        <a:defRPr sz="1974" kern="1200">
          <a:solidFill>
            <a:schemeClr val="tx1"/>
          </a:solidFill>
          <a:latin typeface="+mn-lt"/>
          <a:ea typeface="+mn-ea"/>
          <a:cs typeface="+mn-cs"/>
        </a:defRPr>
      </a:lvl7pPr>
      <a:lvl8pPr marL="3510052" algn="l" defTabSz="1002872" rtl="0" eaLnBrk="1" latinLnBrk="0" hangingPunct="1">
        <a:defRPr sz="1974" kern="1200">
          <a:solidFill>
            <a:schemeClr val="tx1"/>
          </a:solidFill>
          <a:latin typeface="+mn-lt"/>
          <a:ea typeface="+mn-ea"/>
          <a:cs typeface="+mn-cs"/>
        </a:defRPr>
      </a:lvl8pPr>
      <a:lvl9pPr marL="4011487" algn="l" defTabSz="1002872" rtl="0" eaLnBrk="1" latinLnBrk="0" hangingPunct="1">
        <a:defRPr sz="197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docs.fast.ai/install.html" TargetMode="External"/><Relationship Id="rId2" Type="http://schemas.openxmlformats.org/officeDocument/2006/relationships/hyperlink" Target="https://arxiv.org/pdf/1611.09326.pdf" TargetMode="Externa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2.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course.fast.ai/"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hyperlink" Target="https://github.com/fastai/course-v3"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sgugger.github.io/how-do-you-find-a-good-learning-rate.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arxiv.org/abs/1506.01186" TargetMode="Externa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12A1DA5-4495-534E-B501-82F20ECCDDB3}"/>
              </a:ext>
            </a:extLst>
          </p:cNvPr>
          <p:cNvSpPr txBox="1">
            <a:spLocks/>
          </p:cNvSpPr>
          <p:nvPr/>
        </p:nvSpPr>
        <p:spPr>
          <a:xfrm>
            <a:off x="4773529" y="790299"/>
            <a:ext cx="4300622" cy="204513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defTabSz="342900" fontAlgn="base">
              <a:spcAft>
                <a:spcPct val="0"/>
              </a:spcAft>
            </a:pPr>
            <a:r>
              <a:rPr lang="en-US" b="1" dirty="0" err="1">
                <a:solidFill>
                  <a:srgbClr val="FFFFFF"/>
                </a:solidFill>
                <a:latin typeface="IBM Plex Sans"/>
                <a:ea typeface="IBM Plex Sans"/>
                <a:cs typeface="IBM Plex Sans"/>
              </a:rPr>
              <a:t>FastAI</a:t>
            </a:r>
            <a:r>
              <a:rPr lang="en-US" b="1" dirty="0">
                <a:solidFill>
                  <a:srgbClr val="FFFFFF"/>
                </a:solidFill>
                <a:latin typeface="IBM Plex Sans"/>
                <a:ea typeface="IBM Plex Sans"/>
                <a:cs typeface="IBM Plex Sans"/>
              </a:rPr>
              <a:t> Tech Talk</a:t>
            </a:r>
          </a:p>
          <a:p>
            <a:pPr defTabSz="342900" fontAlgn="base">
              <a:spcAft>
                <a:spcPct val="0"/>
              </a:spcAft>
            </a:pPr>
            <a:endParaRPr lang="en-US" dirty="0">
              <a:solidFill>
                <a:srgbClr val="FFFFFF"/>
              </a:solidFill>
              <a:latin typeface="IBM Plex Sans"/>
              <a:ea typeface="IBM Plex Sans"/>
              <a:cs typeface="IBM Plex Sans"/>
            </a:endParaRPr>
          </a:p>
          <a:p>
            <a:pPr defTabSz="342900" fontAlgn="base">
              <a:spcAft>
                <a:spcPct val="0"/>
              </a:spcAft>
            </a:pPr>
            <a:r>
              <a:rPr lang="en-US" sz="1800" dirty="0">
                <a:solidFill>
                  <a:srgbClr val="FFFFFF"/>
                </a:solidFill>
                <a:latin typeface="IBM Plex Sans"/>
                <a:ea typeface="IBM Plex Sans"/>
                <a:cs typeface="IBM Plex Sans"/>
              </a:rPr>
              <a:t>Dustin </a:t>
            </a:r>
            <a:r>
              <a:rPr lang="en-US" sz="1800" dirty="0" err="1">
                <a:solidFill>
                  <a:srgbClr val="FFFFFF"/>
                </a:solidFill>
                <a:latin typeface="IBM Plex Sans"/>
                <a:ea typeface="IBM Plex Sans"/>
                <a:cs typeface="IBM Plex Sans"/>
              </a:rPr>
              <a:t>VanStee</a:t>
            </a:r>
            <a:r>
              <a:rPr lang="en-US" sz="1800" dirty="0">
                <a:solidFill>
                  <a:srgbClr val="FFFFFF"/>
                </a:solidFill>
                <a:latin typeface="IBM Plex Sans"/>
                <a:ea typeface="IBM Plex Sans"/>
                <a:cs typeface="IBM Plex Sans"/>
              </a:rPr>
              <a:t> - Data Scientist</a:t>
            </a:r>
          </a:p>
          <a:p>
            <a:pPr defTabSz="342900" fontAlgn="base">
              <a:spcAft>
                <a:spcPct val="0"/>
              </a:spcAft>
            </a:pPr>
            <a:r>
              <a:rPr lang="en-US" sz="1800" dirty="0">
                <a:solidFill>
                  <a:srgbClr val="FFFFFF"/>
                </a:solidFill>
                <a:latin typeface="IBM Plex Sans"/>
                <a:ea typeface="IBM Plex Sans"/>
                <a:cs typeface="IBM Plex Sans"/>
              </a:rPr>
              <a:t>Bob </a:t>
            </a:r>
            <a:r>
              <a:rPr lang="en-US" sz="1800" dirty="0" err="1">
                <a:solidFill>
                  <a:srgbClr val="FFFFFF"/>
                </a:solidFill>
                <a:latin typeface="IBM Plex Sans"/>
                <a:ea typeface="IBM Plex Sans"/>
                <a:cs typeface="IBM Plex Sans"/>
              </a:rPr>
              <a:t>Chesebrough</a:t>
            </a:r>
            <a:r>
              <a:rPr lang="en-US" sz="1800" dirty="0">
                <a:solidFill>
                  <a:srgbClr val="FFFFFF"/>
                </a:solidFill>
                <a:latin typeface="IBM Plex Sans"/>
                <a:ea typeface="IBM Plex Sans"/>
                <a:cs typeface="IBM Plex Sans"/>
              </a:rPr>
              <a:t> -Data Scientist</a:t>
            </a:r>
          </a:p>
          <a:p>
            <a:pPr defTabSz="342900" fontAlgn="base">
              <a:spcAft>
                <a:spcPct val="0"/>
              </a:spcAft>
            </a:pPr>
            <a:endParaRPr lang="en-US" sz="1800" i="1" dirty="0">
              <a:solidFill>
                <a:srgbClr val="FFFFFF"/>
              </a:solidFill>
              <a:latin typeface="IBM Plex Sans"/>
              <a:ea typeface="IBM Plex Sans"/>
              <a:cs typeface="IBM Plex Sans"/>
            </a:endParaRPr>
          </a:p>
          <a:p>
            <a:pPr defTabSz="342900" fontAlgn="base">
              <a:spcAft>
                <a:spcPct val="0"/>
              </a:spcAft>
            </a:pPr>
            <a:r>
              <a:rPr lang="en-US" sz="1800" i="1" dirty="0">
                <a:solidFill>
                  <a:srgbClr val="FFFFFF"/>
                </a:solidFill>
                <a:latin typeface="IBM Plex Sans"/>
                <a:ea typeface="IBM Plex Sans"/>
                <a:cs typeface="IBM Plex Sans"/>
              </a:rPr>
              <a:t>AI Center of Competency</a:t>
            </a:r>
          </a:p>
          <a:p>
            <a:pPr defTabSz="342900" fontAlgn="base">
              <a:spcAft>
                <a:spcPct val="0"/>
              </a:spcAft>
            </a:pPr>
            <a:r>
              <a:rPr lang="en-US" sz="1800" i="1" dirty="0">
                <a:solidFill>
                  <a:srgbClr val="FFFFFF"/>
                </a:solidFill>
                <a:latin typeface="IBM Plex Sans"/>
                <a:ea typeface="IBM Plex Sans"/>
                <a:cs typeface="IBM Plex Sans"/>
              </a:rPr>
              <a:t>IBM Worldwide Client Experience Centers</a:t>
            </a:r>
          </a:p>
        </p:txBody>
      </p:sp>
      <p:sp>
        <p:nvSpPr>
          <p:cNvPr id="5" name="TextBox 4">
            <a:extLst>
              <a:ext uri="{FF2B5EF4-FFF2-40B4-BE49-F238E27FC236}">
                <a16:creationId xmlns:a16="http://schemas.microsoft.com/office/drawing/2014/main" id="{8C7EC04A-5285-A749-8703-365D1BDE15CB}"/>
              </a:ext>
            </a:extLst>
          </p:cNvPr>
          <p:cNvSpPr txBox="1"/>
          <p:nvPr/>
        </p:nvSpPr>
        <p:spPr>
          <a:xfrm>
            <a:off x="4773530" y="3471145"/>
            <a:ext cx="4370471" cy="276999"/>
          </a:xfrm>
          <a:prstGeom prst="rect">
            <a:avLst/>
          </a:prstGeom>
          <a:noFill/>
        </p:spPr>
        <p:txBody>
          <a:bodyPr wrap="square" lIns="0" tIns="0" rIns="0" bIns="0" rtlCol="0">
            <a:spAutoFit/>
          </a:bodyPr>
          <a:lstStyle/>
          <a:p>
            <a:pPr eaLnBrk="0" fontAlgn="base" hangingPunct="0">
              <a:spcBef>
                <a:spcPct val="0"/>
              </a:spcBef>
              <a:spcAft>
                <a:spcPct val="0"/>
              </a:spcAft>
            </a:pPr>
            <a:r>
              <a:rPr lang="en-US" sz="1800" b="1" dirty="0">
                <a:solidFill>
                  <a:srgbClr val="FFFFFF"/>
                </a:solidFill>
                <a:latin typeface="IBM Plex Sans"/>
                <a:cs typeface="IBM Plex Sans"/>
              </a:rPr>
              <a:t>AI Immersion</a:t>
            </a:r>
            <a:endParaRPr lang="en-US" sz="1800" dirty="0">
              <a:solidFill>
                <a:srgbClr val="FFFFFF"/>
              </a:solidFill>
              <a:latin typeface="IBM Plex Sans"/>
              <a:cs typeface="IBM Plex Sans"/>
            </a:endParaRPr>
          </a:p>
        </p:txBody>
      </p:sp>
      <p:pic>
        <p:nvPicPr>
          <p:cNvPr id="6" name="Picture 5" descr="Pictogram-TechU-512px-Rev.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2932" y="4365782"/>
            <a:ext cx="547437" cy="547437"/>
          </a:xfrm>
          <a:prstGeom prst="rect">
            <a:avLst/>
          </a:prstGeom>
        </p:spPr>
      </p:pic>
    </p:spTree>
    <p:extLst>
      <p:ext uri="{BB962C8B-B14F-4D97-AF65-F5344CB8AC3E}">
        <p14:creationId xmlns:p14="http://schemas.microsoft.com/office/powerpoint/2010/main" val="3649987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7981950" cy="855726"/>
          </a:xfrm>
        </p:spPr>
        <p:txBody>
          <a:bodyPr/>
          <a:lstStyle/>
          <a:p>
            <a:r>
              <a:rPr lang="en-US" dirty="0" err="1"/>
              <a:t>FastAI</a:t>
            </a:r>
            <a:r>
              <a:rPr lang="en-US" dirty="0"/>
              <a:t> Concepts – Transfer Learning / Unfreeze layers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10</a:t>
            </a:fld>
            <a:endParaRPr lang="en-US"/>
          </a:p>
        </p:txBody>
      </p:sp>
      <p:sp>
        <p:nvSpPr>
          <p:cNvPr id="6" name="TextBox 5">
            <a:extLst>
              <a:ext uri="{FF2B5EF4-FFF2-40B4-BE49-F238E27FC236}">
                <a16:creationId xmlns:a16="http://schemas.microsoft.com/office/drawing/2014/main" id="{2777DB3E-D886-D443-A2A7-C45876736AB7}"/>
              </a:ext>
            </a:extLst>
          </p:cNvPr>
          <p:cNvSpPr txBox="1"/>
          <p:nvPr/>
        </p:nvSpPr>
        <p:spPr>
          <a:xfrm>
            <a:off x="228600" y="965560"/>
            <a:ext cx="8144256" cy="715581"/>
          </a:xfrm>
          <a:prstGeom prst="rect">
            <a:avLst/>
          </a:prstGeom>
          <a:noFill/>
        </p:spPr>
        <p:txBody>
          <a:bodyPr wrap="square" rtlCol="0">
            <a:spAutoFit/>
          </a:bodyPr>
          <a:lstStyle/>
          <a:p>
            <a:r>
              <a:rPr lang="en-US" dirty="0" err="1"/>
              <a:t>FastAI</a:t>
            </a:r>
            <a:r>
              <a:rPr lang="en-US" dirty="0"/>
              <a:t> leverages transfer learning for most of its examples, and employs a couple of other tricks along the way.  One example of this is layer unfreezing ...</a:t>
            </a:r>
          </a:p>
          <a:p>
            <a:endParaRPr lang="en-US" dirty="0"/>
          </a:p>
        </p:txBody>
      </p:sp>
      <p:pic>
        <p:nvPicPr>
          <p:cNvPr id="5" name="Picture 4">
            <a:extLst>
              <a:ext uri="{FF2B5EF4-FFF2-40B4-BE49-F238E27FC236}">
                <a16:creationId xmlns:a16="http://schemas.microsoft.com/office/drawing/2014/main" id="{C41AEAF7-53C3-5842-8344-E77D2CD7B5C1}"/>
              </a:ext>
            </a:extLst>
          </p:cNvPr>
          <p:cNvPicPr>
            <a:picLocks noChangeAspect="1"/>
          </p:cNvPicPr>
          <p:nvPr/>
        </p:nvPicPr>
        <p:blipFill>
          <a:blip r:embed="rId3"/>
          <a:stretch>
            <a:fillRect/>
          </a:stretch>
        </p:blipFill>
        <p:spPr>
          <a:xfrm>
            <a:off x="4488539" y="1579158"/>
            <a:ext cx="3310757" cy="2886301"/>
          </a:xfrm>
          <a:prstGeom prst="rect">
            <a:avLst/>
          </a:prstGeom>
        </p:spPr>
      </p:pic>
      <p:pic>
        <p:nvPicPr>
          <p:cNvPr id="8" name="Picture 7">
            <a:extLst>
              <a:ext uri="{FF2B5EF4-FFF2-40B4-BE49-F238E27FC236}">
                <a16:creationId xmlns:a16="http://schemas.microsoft.com/office/drawing/2014/main" id="{3EB3D7B6-3692-0A46-80DD-9EFF8A04C8DA}"/>
              </a:ext>
            </a:extLst>
          </p:cNvPr>
          <p:cNvPicPr>
            <a:picLocks noChangeAspect="1"/>
          </p:cNvPicPr>
          <p:nvPr/>
        </p:nvPicPr>
        <p:blipFill>
          <a:blip r:embed="rId4"/>
          <a:stretch>
            <a:fillRect/>
          </a:stretch>
        </p:blipFill>
        <p:spPr>
          <a:xfrm>
            <a:off x="917404" y="1538784"/>
            <a:ext cx="2882331" cy="2926675"/>
          </a:xfrm>
          <a:prstGeom prst="rect">
            <a:avLst/>
          </a:prstGeom>
        </p:spPr>
      </p:pic>
      <p:sp>
        <p:nvSpPr>
          <p:cNvPr id="9" name="TextBox 8">
            <a:extLst>
              <a:ext uri="{FF2B5EF4-FFF2-40B4-BE49-F238E27FC236}">
                <a16:creationId xmlns:a16="http://schemas.microsoft.com/office/drawing/2014/main" id="{B3D8F641-39F7-AD49-B150-5BBE17EE815B}"/>
              </a:ext>
            </a:extLst>
          </p:cNvPr>
          <p:cNvSpPr txBox="1"/>
          <p:nvPr/>
        </p:nvSpPr>
        <p:spPr>
          <a:xfrm>
            <a:off x="859284" y="4594978"/>
            <a:ext cx="7425431" cy="300082"/>
          </a:xfrm>
          <a:prstGeom prst="rect">
            <a:avLst/>
          </a:prstGeom>
          <a:noFill/>
        </p:spPr>
        <p:txBody>
          <a:bodyPr wrap="none" rtlCol="0">
            <a:spAutoFit/>
          </a:bodyPr>
          <a:lstStyle/>
          <a:p>
            <a:r>
              <a:rPr lang="en-US" dirty="0"/>
              <a:t>NLP example showing successive layer “unfreezing” – provides incrementally better accuracy</a:t>
            </a:r>
          </a:p>
        </p:txBody>
      </p:sp>
    </p:spTree>
    <p:extLst>
      <p:ext uri="{BB962C8B-B14F-4D97-AF65-F5344CB8AC3E}">
        <p14:creationId xmlns:p14="http://schemas.microsoft.com/office/powerpoint/2010/main" val="1628925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7981950" cy="855726"/>
          </a:xfrm>
        </p:spPr>
        <p:txBody>
          <a:bodyPr/>
          <a:lstStyle/>
          <a:p>
            <a:r>
              <a:rPr lang="en-US" dirty="0" err="1"/>
              <a:t>FastAI</a:t>
            </a:r>
            <a:r>
              <a:rPr lang="en-US" dirty="0"/>
              <a:t> Concepts – Plot Top Losses / Confusion Matrix</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11</a:t>
            </a:fld>
            <a:endParaRPr lang="en-US"/>
          </a:p>
        </p:txBody>
      </p:sp>
      <p:pic>
        <p:nvPicPr>
          <p:cNvPr id="8" name="Picture 7">
            <a:extLst>
              <a:ext uri="{FF2B5EF4-FFF2-40B4-BE49-F238E27FC236}">
                <a16:creationId xmlns:a16="http://schemas.microsoft.com/office/drawing/2014/main" id="{258E22AB-1E26-AA47-B514-EC1E397C51D0}"/>
              </a:ext>
            </a:extLst>
          </p:cNvPr>
          <p:cNvPicPr>
            <a:picLocks noChangeAspect="1"/>
          </p:cNvPicPr>
          <p:nvPr/>
        </p:nvPicPr>
        <p:blipFill>
          <a:blip r:embed="rId3"/>
          <a:stretch>
            <a:fillRect/>
          </a:stretch>
        </p:blipFill>
        <p:spPr>
          <a:xfrm>
            <a:off x="4800602" y="1782094"/>
            <a:ext cx="3090534" cy="2985345"/>
          </a:xfrm>
          <a:prstGeom prst="rect">
            <a:avLst/>
          </a:prstGeom>
        </p:spPr>
      </p:pic>
      <p:sp>
        <p:nvSpPr>
          <p:cNvPr id="7" name="Text Placeholder 6">
            <a:extLst>
              <a:ext uri="{FF2B5EF4-FFF2-40B4-BE49-F238E27FC236}">
                <a16:creationId xmlns:a16="http://schemas.microsoft.com/office/drawing/2014/main" id="{F5AC86E8-3FED-3D43-B936-294389B32594}"/>
              </a:ext>
            </a:extLst>
          </p:cNvPr>
          <p:cNvSpPr>
            <a:spLocks noGrp="1"/>
          </p:cNvSpPr>
          <p:nvPr>
            <p:ph type="body" sz="quarter" idx="12"/>
          </p:nvPr>
        </p:nvSpPr>
        <p:spPr/>
        <p:txBody>
          <a:bodyPr/>
          <a:lstStyle/>
          <a:p>
            <a:endParaRPr lang="en-US" dirty="0"/>
          </a:p>
        </p:txBody>
      </p:sp>
      <p:pic>
        <p:nvPicPr>
          <p:cNvPr id="5" name="Picture 4">
            <a:extLst>
              <a:ext uri="{FF2B5EF4-FFF2-40B4-BE49-F238E27FC236}">
                <a16:creationId xmlns:a16="http://schemas.microsoft.com/office/drawing/2014/main" id="{04D65F97-67C1-2747-A55D-75DF48D6E3E4}"/>
              </a:ext>
            </a:extLst>
          </p:cNvPr>
          <p:cNvPicPr>
            <a:picLocks noChangeAspect="1"/>
          </p:cNvPicPr>
          <p:nvPr/>
        </p:nvPicPr>
        <p:blipFill>
          <a:blip r:embed="rId4"/>
          <a:stretch>
            <a:fillRect/>
          </a:stretch>
        </p:blipFill>
        <p:spPr>
          <a:xfrm>
            <a:off x="114300" y="626898"/>
            <a:ext cx="8915400" cy="1096155"/>
          </a:xfrm>
          <a:prstGeom prst="rect">
            <a:avLst/>
          </a:prstGeom>
        </p:spPr>
      </p:pic>
      <p:pic>
        <p:nvPicPr>
          <p:cNvPr id="6" name="Picture 5">
            <a:extLst>
              <a:ext uri="{FF2B5EF4-FFF2-40B4-BE49-F238E27FC236}">
                <a16:creationId xmlns:a16="http://schemas.microsoft.com/office/drawing/2014/main" id="{38243AAE-B4B7-C149-8BF9-59D53B19AA95}"/>
              </a:ext>
            </a:extLst>
          </p:cNvPr>
          <p:cNvPicPr>
            <a:picLocks noChangeAspect="1"/>
          </p:cNvPicPr>
          <p:nvPr/>
        </p:nvPicPr>
        <p:blipFill>
          <a:blip r:embed="rId5"/>
          <a:stretch>
            <a:fillRect/>
          </a:stretch>
        </p:blipFill>
        <p:spPr>
          <a:xfrm>
            <a:off x="370703" y="1877226"/>
            <a:ext cx="3286948" cy="2676999"/>
          </a:xfrm>
          <a:prstGeom prst="rect">
            <a:avLst/>
          </a:prstGeom>
        </p:spPr>
      </p:pic>
    </p:spTree>
    <p:extLst>
      <p:ext uri="{BB962C8B-B14F-4D97-AF65-F5344CB8AC3E}">
        <p14:creationId xmlns:p14="http://schemas.microsoft.com/office/powerpoint/2010/main" val="1567109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12</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5" name="Text Placeholder 4"/>
          <p:cNvSpPr>
            <a:spLocks noGrp="1"/>
          </p:cNvSpPr>
          <p:nvPr>
            <p:ph type="body" sz="quarter" idx="12"/>
          </p:nvPr>
        </p:nvSpPr>
        <p:spPr>
          <a:xfrm>
            <a:off x="228599" y="758190"/>
            <a:ext cx="7340097" cy="4068290"/>
          </a:xfrm>
        </p:spPr>
        <p:txBody>
          <a:bodyPr/>
          <a:lstStyle/>
          <a:p>
            <a:r>
              <a:rPr lang="en-US" dirty="0"/>
              <a:t>NLP 101 – Sentiment Analysis</a:t>
            </a:r>
          </a:p>
          <a:p>
            <a:r>
              <a:rPr lang="en-US" dirty="0"/>
              <a:t> </a:t>
            </a:r>
          </a:p>
          <a:p>
            <a:r>
              <a:rPr lang="en-US" dirty="0"/>
              <a:t>Using natural language to classify </a:t>
            </a:r>
          </a:p>
          <a:p>
            <a:r>
              <a:rPr lang="en-US" dirty="0"/>
              <a:t>sentiment analysis using IMDB</a:t>
            </a:r>
          </a:p>
          <a:p>
            <a:r>
              <a:rPr lang="en-US" dirty="0"/>
              <a:t>-- apply xfer learning with wiki text 103</a:t>
            </a:r>
          </a:p>
          <a:p>
            <a:r>
              <a:rPr lang="en-US" dirty="0"/>
              <a:t>build a language model first</a:t>
            </a:r>
          </a:p>
          <a:p>
            <a:r>
              <a:rPr lang="en-US" dirty="0"/>
              <a:t>-- language model (being able to predict the next word </a:t>
            </a:r>
            <a:r>
              <a:rPr lang="en-US" dirty="0" err="1"/>
              <a:t>probablistically</a:t>
            </a:r>
            <a:endParaRPr lang="en-US" dirty="0"/>
          </a:p>
          <a:p>
            <a:r>
              <a:rPr lang="en-US" dirty="0"/>
              <a:t>-- then tune using IMDB corpus</a:t>
            </a:r>
          </a:p>
          <a:p>
            <a:r>
              <a:rPr lang="en-US" dirty="0"/>
              <a:t>-- finally classify!</a:t>
            </a:r>
          </a:p>
          <a:p>
            <a:r>
              <a:rPr lang="en-US" dirty="0"/>
              <a:t> </a:t>
            </a:r>
          </a:p>
          <a:p>
            <a:pPr marL="458788" lvl="1" indent="-285750">
              <a:buFont typeface="Arial" panose="020B0604020202020204" pitchFamily="34" charset="0"/>
              <a:buChar char="•"/>
            </a:pPr>
            <a:endParaRPr lang="en-US" sz="1800" b="1" dirty="0"/>
          </a:p>
          <a:p>
            <a:pPr marL="458788" lvl="1" indent="-285750">
              <a:buFont typeface="Arial" panose="020B0604020202020204" pitchFamily="34" charset="0"/>
              <a:buChar char="•"/>
            </a:pPr>
            <a:endParaRPr lang="en-US" sz="1800" b="1" dirty="0"/>
          </a:p>
          <a:p>
            <a:pPr marL="458788" lvl="1" indent="-285750">
              <a:buFont typeface="Arial" panose="020B0604020202020204" pitchFamily="34" charset="0"/>
              <a:buChar char="•"/>
            </a:pPr>
            <a:endParaRPr lang="en-US" sz="1800" b="1" dirty="0"/>
          </a:p>
        </p:txBody>
      </p:sp>
    </p:spTree>
    <p:extLst>
      <p:ext uri="{BB962C8B-B14F-4D97-AF65-F5344CB8AC3E}">
        <p14:creationId xmlns:p14="http://schemas.microsoft.com/office/powerpoint/2010/main" val="2085198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9C1127D-CA1E-F449-9980-E7D1DAF38D8F}"/>
              </a:ext>
            </a:extLst>
          </p:cNvPr>
          <p:cNvPicPr>
            <a:picLocks noChangeAspect="1"/>
          </p:cNvPicPr>
          <p:nvPr/>
        </p:nvPicPr>
        <p:blipFill>
          <a:blip r:embed="rId2"/>
          <a:stretch>
            <a:fillRect/>
          </a:stretch>
        </p:blipFill>
        <p:spPr>
          <a:xfrm>
            <a:off x="5719386" y="471714"/>
            <a:ext cx="3267040" cy="1901884"/>
          </a:xfrm>
          <a:prstGeom prst="rect">
            <a:avLst/>
          </a:prstGeom>
        </p:spPr>
      </p:pic>
      <p:sp>
        <p:nvSpPr>
          <p:cNvPr id="2" name="Title 1">
            <a:extLst>
              <a:ext uri="{FF2B5EF4-FFF2-40B4-BE49-F238E27FC236}">
                <a16:creationId xmlns:a16="http://schemas.microsoft.com/office/drawing/2014/main" id="{48602B0E-0A7E-3D40-9387-836542213F8C}"/>
              </a:ext>
            </a:extLst>
          </p:cNvPr>
          <p:cNvSpPr>
            <a:spLocks noGrp="1"/>
          </p:cNvSpPr>
          <p:nvPr>
            <p:ph type="title"/>
          </p:nvPr>
        </p:nvSpPr>
        <p:spPr/>
        <p:txBody>
          <a:bodyPr/>
          <a:lstStyle/>
          <a:p>
            <a:r>
              <a:rPr lang="en-US"/>
              <a:t>NLP Use Cases</a:t>
            </a:r>
            <a:endParaRPr lang="en-US" dirty="0"/>
          </a:p>
        </p:txBody>
      </p:sp>
      <p:sp>
        <p:nvSpPr>
          <p:cNvPr id="3" name="Slide Number Placeholder 2">
            <a:extLst>
              <a:ext uri="{FF2B5EF4-FFF2-40B4-BE49-F238E27FC236}">
                <a16:creationId xmlns:a16="http://schemas.microsoft.com/office/drawing/2014/main" id="{F7F1E4C7-BEC1-6C4D-A332-2ED92C4B3B2F}"/>
              </a:ext>
            </a:extLst>
          </p:cNvPr>
          <p:cNvSpPr>
            <a:spLocks noGrp="1"/>
          </p:cNvSpPr>
          <p:nvPr>
            <p:ph type="sldNum" sz="quarter" idx="10"/>
          </p:nvPr>
        </p:nvSpPr>
        <p:spPr/>
        <p:txBody>
          <a:bodyPr/>
          <a:lstStyle/>
          <a:p>
            <a:fld id="{D0BE6F14-FF48-0F4F-A8AA-2E3F25371E4A}" type="slidenum">
              <a:rPr lang="en-US" smtClean="0"/>
              <a:pPr/>
              <a:t>13</a:t>
            </a:fld>
            <a:endParaRPr lang="en-US"/>
          </a:p>
        </p:txBody>
      </p:sp>
      <p:sp>
        <p:nvSpPr>
          <p:cNvPr id="5" name="Text Placeholder 4">
            <a:extLst>
              <a:ext uri="{FF2B5EF4-FFF2-40B4-BE49-F238E27FC236}">
                <a16:creationId xmlns:a16="http://schemas.microsoft.com/office/drawing/2014/main" id="{79B69815-7CCB-DC4A-8558-1018E58C0809}"/>
              </a:ext>
            </a:extLst>
          </p:cNvPr>
          <p:cNvSpPr>
            <a:spLocks noGrp="1"/>
          </p:cNvSpPr>
          <p:nvPr>
            <p:ph type="body" sz="quarter" idx="12"/>
          </p:nvPr>
        </p:nvSpPr>
        <p:spPr>
          <a:xfrm>
            <a:off x="223195" y="956950"/>
            <a:ext cx="4114800" cy="1546822"/>
          </a:xfrm>
        </p:spPr>
        <p:txBody>
          <a:bodyPr/>
          <a:lstStyle/>
          <a:p>
            <a:pPr marL="285750" indent="-285750">
              <a:buFont typeface="Arial" panose="020B0604020202020204" pitchFamily="34" charset="0"/>
              <a:buChar char="•"/>
            </a:pPr>
            <a:r>
              <a:rPr lang="en-US" dirty="0"/>
              <a:t>Uses </a:t>
            </a:r>
          </a:p>
          <a:p>
            <a:pPr marL="458788" lvl="1" indent="-285750">
              <a:buFont typeface="Arial" panose="020B0604020202020204" pitchFamily="34" charset="0"/>
              <a:buChar char="•"/>
            </a:pPr>
            <a:r>
              <a:rPr lang="en-US" dirty="0"/>
              <a:t>Sentiment Analysis</a:t>
            </a:r>
          </a:p>
          <a:p>
            <a:pPr marL="458788" lvl="1" indent="-285750">
              <a:buFont typeface="Arial" panose="020B0604020202020204" pitchFamily="34" charset="0"/>
              <a:buChar char="•"/>
            </a:pPr>
            <a:r>
              <a:rPr lang="en-US" dirty="0"/>
              <a:t>Document classification</a:t>
            </a:r>
          </a:p>
          <a:p>
            <a:pPr marL="458788" lvl="1" indent="-285750">
              <a:buFont typeface="Arial" panose="020B0604020202020204" pitchFamily="34" charset="0"/>
              <a:buChar char="•"/>
            </a:pPr>
            <a:r>
              <a:rPr lang="en-US" dirty="0"/>
              <a:t>Spam filtering</a:t>
            </a:r>
          </a:p>
          <a:p>
            <a:pPr marL="458788" lvl="1" indent="-285750">
              <a:buFont typeface="Arial" panose="020B0604020202020204" pitchFamily="34" charset="0"/>
              <a:buChar char="•"/>
            </a:pPr>
            <a:r>
              <a:rPr lang="en-US" dirty="0"/>
              <a:t>Topic modelling</a:t>
            </a:r>
          </a:p>
          <a:p>
            <a:pPr marL="458788" lvl="1" indent="-285750">
              <a:buFont typeface="Arial" panose="020B0604020202020204" pitchFamily="34" charset="0"/>
              <a:buChar char="•"/>
            </a:pPr>
            <a:r>
              <a:rPr lang="en-US" dirty="0"/>
              <a:t>Word Embeddings</a:t>
            </a:r>
          </a:p>
        </p:txBody>
      </p:sp>
      <p:sp>
        <p:nvSpPr>
          <p:cNvPr id="7" name="TextBox 6">
            <a:extLst>
              <a:ext uri="{FF2B5EF4-FFF2-40B4-BE49-F238E27FC236}">
                <a16:creationId xmlns:a16="http://schemas.microsoft.com/office/drawing/2014/main" id="{2FBF4A5F-B16D-0C4F-BDF8-F5A44A8D25F8}"/>
              </a:ext>
            </a:extLst>
          </p:cNvPr>
          <p:cNvSpPr txBox="1"/>
          <p:nvPr/>
        </p:nvSpPr>
        <p:spPr>
          <a:xfrm>
            <a:off x="3068125" y="955261"/>
            <a:ext cx="2315057" cy="1131079"/>
          </a:xfrm>
          <a:prstGeom prst="rect">
            <a:avLst/>
          </a:prstGeom>
          <a:noFill/>
        </p:spPr>
        <p:txBody>
          <a:bodyPr wrap="none" rtlCol="0">
            <a:spAutoFit/>
          </a:bodyPr>
          <a:lstStyle/>
          <a:p>
            <a:pPr marL="285750" indent="-285750">
              <a:buFont typeface="Arial" panose="020B0604020202020204" pitchFamily="34" charset="0"/>
              <a:buChar char="•"/>
            </a:pPr>
            <a:r>
              <a:rPr lang="en-US" dirty="0"/>
              <a:t>Classical Method Used </a:t>
            </a:r>
          </a:p>
          <a:p>
            <a:pPr marL="628650" lvl="1" indent="-285750">
              <a:buFont typeface="Arial" panose="020B0604020202020204" pitchFamily="34" charset="0"/>
              <a:buChar char="•"/>
            </a:pPr>
            <a:r>
              <a:rPr lang="en-US" dirty="0"/>
              <a:t>Naive Bayes</a:t>
            </a:r>
          </a:p>
          <a:p>
            <a:pPr marL="628650" lvl="1" indent="-285750">
              <a:buFont typeface="Arial" panose="020B0604020202020204" pitchFamily="34" charset="0"/>
              <a:buChar char="•"/>
            </a:pPr>
            <a:r>
              <a:rPr lang="en-US" dirty="0"/>
              <a:t>SVM</a:t>
            </a:r>
          </a:p>
          <a:p>
            <a:pPr marL="628650" lvl="1" indent="-285750">
              <a:buFont typeface="Arial" panose="020B0604020202020204" pitchFamily="34" charset="0"/>
              <a:buChar char="•"/>
            </a:pPr>
            <a:r>
              <a:rPr lang="en-US" dirty="0"/>
              <a:t>Logistic Regression</a:t>
            </a:r>
          </a:p>
          <a:p>
            <a:pPr marL="628650" lvl="1" indent="-285750">
              <a:buFont typeface="Arial" panose="020B0604020202020204" pitchFamily="34" charset="0"/>
              <a:buChar char="•"/>
            </a:pPr>
            <a:r>
              <a:rPr lang="en-US" dirty="0"/>
              <a:t>Tree Methods</a:t>
            </a:r>
          </a:p>
        </p:txBody>
      </p:sp>
      <p:sp>
        <p:nvSpPr>
          <p:cNvPr id="8" name="TextBox 7">
            <a:extLst>
              <a:ext uri="{FF2B5EF4-FFF2-40B4-BE49-F238E27FC236}">
                <a16:creationId xmlns:a16="http://schemas.microsoft.com/office/drawing/2014/main" id="{3128C026-31CF-804C-9574-AEC63F7D3958}"/>
              </a:ext>
            </a:extLst>
          </p:cNvPr>
          <p:cNvSpPr txBox="1"/>
          <p:nvPr/>
        </p:nvSpPr>
        <p:spPr>
          <a:xfrm>
            <a:off x="647528" y="2869221"/>
            <a:ext cx="7186583" cy="300082"/>
          </a:xfrm>
          <a:prstGeom prst="rect">
            <a:avLst/>
          </a:prstGeom>
          <a:noFill/>
        </p:spPr>
        <p:txBody>
          <a:bodyPr wrap="none" rtlCol="0">
            <a:spAutoFit/>
          </a:bodyPr>
          <a:lstStyle/>
          <a:p>
            <a:r>
              <a:rPr lang="en-US" dirty="0"/>
              <a:t>The issue with these methods is that they don’t know anything about the English language!</a:t>
            </a:r>
          </a:p>
        </p:txBody>
      </p:sp>
      <p:sp>
        <p:nvSpPr>
          <p:cNvPr id="9" name="TextBox 8">
            <a:extLst>
              <a:ext uri="{FF2B5EF4-FFF2-40B4-BE49-F238E27FC236}">
                <a16:creationId xmlns:a16="http://schemas.microsoft.com/office/drawing/2014/main" id="{D49DA1E5-392E-D444-9BA0-580C6116AB42}"/>
              </a:ext>
            </a:extLst>
          </p:cNvPr>
          <p:cNvSpPr txBox="1"/>
          <p:nvPr/>
        </p:nvSpPr>
        <p:spPr>
          <a:xfrm>
            <a:off x="647528" y="3260662"/>
            <a:ext cx="7310014" cy="300082"/>
          </a:xfrm>
          <a:prstGeom prst="rect">
            <a:avLst/>
          </a:prstGeom>
          <a:noFill/>
        </p:spPr>
        <p:txBody>
          <a:bodyPr wrap="none" rtlCol="0">
            <a:spAutoFit/>
          </a:bodyPr>
          <a:lstStyle/>
          <a:p>
            <a:r>
              <a:rPr lang="en-US" dirty="0"/>
              <a:t>Can we apply large data, transfer learning and deep learning neural networks in this space ??</a:t>
            </a:r>
          </a:p>
        </p:txBody>
      </p:sp>
      <p:sp>
        <p:nvSpPr>
          <p:cNvPr id="10" name="TextBox 9">
            <a:extLst>
              <a:ext uri="{FF2B5EF4-FFF2-40B4-BE49-F238E27FC236}">
                <a16:creationId xmlns:a16="http://schemas.microsoft.com/office/drawing/2014/main" id="{B76759D1-F1A8-B549-B9EF-B31ACE93F5CA}"/>
              </a:ext>
            </a:extLst>
          </p:cNvPr>
          <p:cNvSpPr txBox="1"/>
          <p:nvPr/>
        </p:nvSpPr>
        <p:spPr>
          <a:xfrm>
            <a:off x="4033070" y="3797034"/>
            <a:ext cx="538930" cy="300082"/>
          </a:xfrm>
          <a:prstGeom prst="rect">
            <a:avLst/>
          </a:prstGeom>
          <a:noFill/>
        </p:spPr>
        <p:txBody>
          <a:bodyPr wrap="none" rtlCol="0">
            <a:spAutoFit/>
          </a:bodyPr>
          <a:lstStyle/>
          <a:p>
            <a:r>
              <a:rPr lang="en-US" dirty="0"/>
              <a:t>YES!</a:t>
            </a:r>
          </a:p>
        </p:txBody>
      </p:sp>
    </p:spTree>
    <p:extLst>
      <p:ext uri="{BB962C8B-B14F-4D97-AF65-F5344CB8AC3E}">
        <p14:creationId xmlns:p14="http://schemas.microsoft.com/office/powerpoint/2010/main" val="3514066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2B0E-0A7E-3D40-9387-836542213F8C}"/>
              </a:ext>
            </a:extLst>
          </p:cNvPr>
          <p:cNvSpPr>
            <a:spLocks noGrp="1"/>
          </p:cNvSpPr>
          <p:nvPr>
            <p:ph type="title"/>
          </p:nvPr>
        </p:nvSpPr>
        <p:spPr>
          <a:xfrm>
            <a:off x="228599" y="201168"/>
            <a:ext cx="7041333" cy="855726"/>
          </a:xfrm>
        </p:spPr>
        <p:txBody>
          <a:bodyPr/>
          <a:lstStyle/>
          <a:p>
            <a:r>
              <a:rPr lang="en-US" dirty="0"/>
              <a:t>Transfer Learning with NLP – motivating example</a:t>
            </a:r>
          </a:p>
        </p:txBody>
      </p:sp>
      <p:sp>
        <p:nvSpPr>
          <p:cNvPr id="3" name="Slide Number Placeholder 2">
            <a:extLst>
              <a:ext uri="{FF2B5EF4-FFF2-40B4-BE49-F238E27FC236}">
                <a16:creationId xmlns:a16="http://schemas.microsoft.com/office/drawing/2014/main" id="{F7F1E4C7-BEC1-6C4D-A332-2ED92C4B3B2F}"/>
              </a:ext>
            </a:extLst>
          </p:cNvPr>
          <p:cNvSpPr>
            <a:spLocks noGrp="1"/>
          </p:cNvSpPr>
          <p:nvPr>
            <p:ph type="sldNum" sz="quarter" idx="10"/>
          </p:nvPr>
        </p:nvSpPr>
        <p:spPr/>
        <p:txBody>
          <a:bodyPr/>
          <a:lstStyle/>
          <a:p>
            <a:fld id="{D0BE6F14-FF48-0F4F-A8AA-2E3F25371E4A}" type="slidenum">
              <a:rPr lang="en-US" smtClean="0"/>
              <a:pPr/>
              <a:t>14</a:t>
            </a:fld>
            <a:endParaRPr lang="en-US"/>
          </a:p>
        </p:txBody>
      </p:sp>
      <p:sp>
        <p:nvSpPr>
          <p:cNvPr id="5" name="Text Placeholder 4">
            <a:extLst>
              <a:ext uri="{FF2B5EF4-FFF2-40B4-BE49-F238E27FC236}">
                <a16:creationId xmlns:a16="http://schemas.microsoft.com/office/drawing/2014/main" id="{79B69815-7CCB-DC4A-8558-1018E58C0809}"/>
              </a:ext>
            </a:extLst>
          </p:cNvPr>
          <p:cNvSpPr>
            <a:spLocks noGrp="1"/>
          </p:cNvSpPr>
          <p:nvPr>
            <p:ph type="body" sz="quarter" idx="12"/>
          </p:nvPr>
        </p:nvSpPr>
        <p:spPr>
          <a:xfrm>
            <a:off x="136698" y="709981"/>
            <a:ext cx="5670978" cy="2746732"/>
          </a:xfrm>
        </p:spPr>
        <p:txBody>
          <a:bodyPr/>
          <a:lstStyle/>
          <a:p>
            <a:pPr marL="285750" indent="-285750">
              <a:buFont typeface="Arial" panose="020B0604020202020204" pitchFamily="34" charset="0"/>
              <a:buChar char="•"/>
            </a:pPr>
            <a:r>
              <a:rPr lang="en-US" dirty="0" err="1"/>
              <a:t>MovieLens</a:t>
            </a:r>
            <a:r>
              <a:rPr lang="en-US" dirty="0"/>
              <a:t> dataset</a:t>
            </a:r>
          </a:p>
          <a:p>
            <a:pPr marL="458788" lvl="1" indent="-285750">
              <a:buFont typeface="Arial" panose="020B0604020202020204" pitchFamily="34" charset="0"/>
              <a:buChar char="•"/>
            </a:pPr>
            <a:r>
              <a:rPr lang="en-US" dirty="0"/>
              <a:t>Contains movie ratings data from users</a:t>
            </a:r>
          </a:p>
          <a:p>
            <a:pPr marL="458788" lvl="1" indent="-285750">
              <a:buFont typeface="Arial" panose="020B0604020202020204" pitchFamily="34" charset="0"/>
              <a:buChar char="•"/>
            </a:pPr>
            <a:r>
              <a:rPr lang="en-US" dirty="0"/>
              <a:t>100k ratings</a:t>
            </a:r>
          </a:p>
          <a:p>
            <a:pPr marL="458788" lvl="1" indent="-285750">
              <a:buFont typeface="Arial" panose="020B0604020202020204" pitchFamily="34" charset="0"/>
              <a:buChar char="•"/>
            </a:pPr>
            <a:r>
              <a:rPr lang="en-US" dirty="0"/>
              <a:t>The issue here is that there isn’t enough data to sufficiently learn language subtleties</a:t>
            </a:r>
          </a:p>
          <a:p>
            <a:pPr marL="458788"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if we first train NN to “learn” </a:t>
            </a:r>
            <a:r>
              <a:rPr lang="en-US" dirty="0" err="1"/>
              <a:t>english</a:t>
            </a:r>
            <a:r>
              <a:rPr lang="en-US" dirty="0"/>
              <a:t> semantics using a much larger corpus of data (like </a:t>
            </a:r>
            <a:r>
              <a:rPr lang="en-US" dirty="0" err="1"/>
              <a:t>wikipedia</a:t>
            </a:r>
            <a:r>
              <a:rPr lang="en-US" dirty="0"/>
              <a:t>) ?</a:t>
            </a:r>
          </a:p>
          <a:p>
            <a:pPr marL="285750" indent="-285750">
              <a:buFont typeface="Arial" panose="020B0604020202020204" pitchFamily="34" charset="0"/>
              <a:buChar char="•"/>
            </a:pPr>
            <a:r>
              <a:rPr lang="en-US" dirty="0"/>
              <a:t>Then ”fine tune” language model with our data ..</a:t>
            </a:r>
          </a:p>
          <a:p>
            <a:pPr marL="285750" indent="-285750">
              <a:buFont typeface="Arial" panose="020B0604020202020204" pitchFamily="34" charset="0"/>
              <a:buChar char="•"/>
            </a:pPr>
            <a:r>
              <a:rPr lang="en-US" dirty="0"/>
              <a:t>Then take the knowledge [embeddings] from the language and use for classification</a:t>
            </a:r>
          </a:p>
        </p:txBody>
      </p:sp>
      <p:pic>
        <p:nvPicPr>
          <p:cNvPr id="6" name="Picture 5">
            <a:extLst>
              <a:ext uri="{FF2B5EF4-FFF2-40B4-BE49-F238E27FC236}">
                <a16:creationId xmlns:a16="http://schemas.microsoft.com/office/drawing/2014/main" id="{439B0D34-A354-FB42-839A-74B5D8A80F80}"/>
              </a:ext>
            </a:extLst>
          </p:cNvPr>
          <p:cNvPicPr>
            <a:picLocks noChangeAspect="1"/>
          </p:cNvPicPr>
          <p:nvPr/>
        </p:nvPicPr>
        <p:blipFill>
          <a:blip r:embed="rId2"/>
          <a:stretch>
            <a:fillRect/>
          </a:stretch>
        </p:blipFill>
        <p:spPr>
          <a:xfrm>
            <a:off x="1044083" y="3168637"/>
            <a:ext cx="6645244" cy="1593778"/>
          </a:xfrm>
          <a:prstGeom prst="rect">
            <a:avLst/>
          </a:prstGeom>
        </p:spPr>
      </p:pic>
    </p:spTree>
    <p:extLst>
      <p:ext uri="{BB962C8B-B14F-4D97-AF65-F5344CB8AC3E}">
        <p14:creationId xmlns:p14="http://schemas.microsoft.com/office/powerpoint/2010/main" val="1075808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2B0E-0A7E-3D40-9387-836542213F8C}"/>
              </a:ext>
            </a:extLst>
          </p:cNvPr>
          <p:cNvSpPr>
            <a:spLocks noGrp="1"/>
          </p:cNvSpPr>
          <p:nvPr>
            <p:ph type="title"/>
          </p:nvPr>
        </p:nvSpPr>
        <p:spPr>
          <a:xfrm>
            <a:off x="228599" y="201168"/>
            <a:ext cx="7041333" cy="855726"/>
          </a:xfrm>
        </p:spPr>
        <p:txBody>
          <a:bodyPr/>
          <a:lstStyle/>
          <a:p>
            <a:r>
              <a:rPr lang="en-US" dirty="0"/>
              <a:t>Language Model Data</a:t>
            </a:r>
          </a:p>
        </p:txBody>
      </p:sp>
      <p:sp>
        <p:nvSpPr>
          <p:cNvPr id="3" name="Slide Number Placeholder 2">
            <a:extLst>
              <a:ext uri="{FF2B5EF4-FFF2-40B4-BE49-F238E27FC236}">
                <a16:creationId xmlns:a16="http://schemas.microsoft.com/office/drawing/2014/main" id="{F7F1E4C7-BEC1-6C4D-A332-2ED92C4B3B2F}"/>
              </a:ext>
            </a:extLst>
          </p:cNvPr>
          <p:cNvSpPr>
            <a:spLocks noGrp="1"/>
          </p:cNvSpPr>
          <p:nvPr>
            <p:ph type="sldNum" sz="quarter" idx="10"/>
          </p:nvPr>
        </p:nvSpPr>
        <p:spPr>
          <a:xfrm>
            <a:off x="7020963" y="5143500"/>
            <a:ext cx="2057400" cy="137160"/>
          </a:xfrm>
        </p:spPr>
        <p:txBody>
          <a:bodyPr/>
          <a:lstStyle/>
          <a:p>
            <a:fld id="{D0BE6F14-FF48-0F4F-A8AA-2E3F25371E4A}" type="slidenum">
              <a:rPr lang="en-US" smtClean="0"/>
              <a:pPr/>
              <a:t>15</a:t>
            </a:fld>
            <a:endParaRPr lang="en-US"/>
          </a:p>
        </p:txBody>
      </p:sp>
      <p:sp>
        <p:nvSpPr>
          <p:cNvPr id="23" name="TextBox 22">
            <a:extLst>
              <a:ext uri="{FF2B5EF4-FFF2-40B4-BE49-F238E27FC236}">
                <a16:creationId xmlns:a16="http://schemas.microsoft.com/office/drawing/2014/main" id="{9705EC18-6D6A-AE44-A02D-B00CD3238C3C}"/>
              </a:ext>
            </a:extLst>
          </p:cNvPr>
          <p:cNvSpPr txBox="1"/>
          <p:nvPr/>
        </p:nvSpPr>
        <p:spPr>
          <a:xfrm>
            <a:off x="135924" y="906853"/>
            <a:ext cx="8316098" cy="1546577"/>
          </a:xfrm>
          <a:prstGeom prst="rect">
            <a:avLst/>
          </a:prstGeom>
          <a:noFill/>
        </p:spPr>
        <p:txBody>
          <a:bodyPr wrap="square" rtlCol="0">
            <a:spAutoFit/>
          </a:bodyPr>
          <a:lstStyle/>
          <a:p>
            <a:r>
              <a:rPr lang="en-US" dirty="0"/>
              <a:t>The goal of the language model is for the model to predict the next word ... </a:t>
            </a:r>
          </a:p>
          <a:p>
            <a:endParaRPr lang="en-US" dirty="0"/>
          </a:p>
          <a:p>
            <a:r>
              <a:rPr lang="en-US" dirty="0"/>
              <a:t>In this case the “target” variable in a corpus of documents is just the next word in the sentence</a:t>
            </a:r>
          </a:p>
          <a:p>
            <a:endParaRPr lang="en-US" dirty="0"/>
          </a:p>
          <a:p>
            <a:r>
              <a:rPr lang="en-US" dirty="0"/>
              <a:t>To build this model, </a:t>
            </a:r>
            <a:r>
              <a:rPr lang="en-US" dirty="0" err="1"/>
              <a:t>fastAI</a:t>
            </a:r>
            <a:r>
              <a:rPr lang="en-US" dirty="0"/>
              <a:t> employs the AWD-LSTM implementation</a:t>
            </a:r>
          </a:p>
          <a:p>
            <a:endParaRPr lang="en-US" dirty="0"/>
          </a:p>
          <a:p>
            <a:endParaRPr lang="en-US" dirty="0"/>
          </a:p>
        </p:txBody>
      </p:sp>
      <p:sp>
        <p:nvSpPr>
          <p:cNvPr id="4" name="TextBox 3">
            <a:extLst>
              <a:ext uri="{FF2B5EF4-FFF2-40B4-BE49-F238E27FC236}">
                <a16:creationId xmlns:a16="http://schemas.microsoft.com/office/drawing/2014/main" id="{B49F445D-D1FE-0A4E-A926-639CA8DF73D5}"/>
              </a:ext>
            </a:extLst>
          </p:cNvPr>
          <p:cNvSpPr txBox="1"/>
          <p:nvPr/>
        </p:nvSpPr>
        <p:spPr>
          <a:xfrm>
            <a:off x="1152827" y="2453430"/>
            <a:ext cx="5335115" cy="1569660"/>
          </a:xfrm>
          <a:prstGeom prst="rect">
            <a:avLst/>
          </a:prstGeom>
          <a:noFill/>
        </p:spPr>
        <p:txBody>
          <a:bodyPr wrap="none" rtlCol="0">
            <a:spAutoFit/>
          </a:bodyPr>
          <a:lstStyle/>
          <a:p>
            <a:r>
              <a:rPr lang="en-US" sz="3200" dirty="0"/>
              <a:t>Today is a hot  “.....”</a:t>
            </a:r>
          </a:p>
          <a:p>
            <a:endParaRPr lang="en-US" sz="3200" dirty="0"/>
          </a:p>
          <a:p>
            <a:r>
              <a:rPr lang="en-US" sz="3200" dirty="0"/>
              <a:t>I am going to eat a hot “.....”</a:t>
            </a:r>
          </a:p>
        </p:txBody>
      </p:sp>
    </p:spTree>
    <p:extLst>
      <p:ext uri="{BB962C8B-B14F-4D97-AF65-F5344CB8AC3E}">
        <p14:creationId xmlns:p14="http://schemas.microsoft.com/office/powerpoint/2010/main" val="2286186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3B04-D2C6-F945-88B2-DFD9EE7E7FC8}"/>
              </a:ext>
            </a:extLst>
          </p:cNvPr>
          <p:cNvSpPr>
            <a:spLocks noGrp="1"/>
          </p:cNvSpPr>
          <p:nvPr>
            <p:ph type="title"/>
          </p:nvPr>
        </p:nvSpPr>
        <p:spPr/>
        <p:txBody>
          <a:bodyPr/>
          <a:lstStyle/>
          <a:p>
            <a:r>
              <a:rPr lang="en-US" dirty="0"/>
              <a:t>NLP </a:t>
            </a:r>
            <a:r>
              <a:rPr lang="en-US"/>
              <a:t>-Preprocessing</a:t>
            </a:r>
          </a:p>
        </p:txBody>
      </p:sp>
      <p:sp>
        <p:nvSpPr>
          <p:cNvPr id="3" name="Slide Number Placeholder 2">
            <a:extLst>
              <a:ext uri="{FF2B5EF4-FFF2-40B4-BE49-F238E27FC236}">
                <a16:creationId xmlns:a16="http://schemas.microsoft.com/office/drawing/2014/main" id="{CE5FA1B0-37E5-AB4B-B571-6C4F2AF675C8}"/>
              </a:ext>
            </a:extLst>
          </p:cNvPr>
          <p:cNvSpPr>
            <a:spLocks noGrp="1"/>
          </p:cNvSpPr>
          <p:nvPr>
            <p:ph type="sldNum" sz="quarter" idx="10"/>
          </p:nvPr>
        </p:nvSpPr>
        <p:spPr/>
        <p:txBody>
          <a:bodyPr/>
          <a:lstStyle/>
          <a:p>
            <a:fld id="{D0BE6F14-FF48-0F4F-A8AA-2E3F25371E4A}" type="slidenum">
              <a:rPr lang="en-US" smtClean="0"/>
              <a:pPr/>
              <a:t>16</a:t>
            </a:fld>
            <a:endParaRPr lang="en-US"/>
          </a:p>
        </p:txBody>
      </p:sp>
      <p:sp>
        <p:nvSpPr>
          <p:cNvPr id="5" name="Text Placeholder 4">
            <a:extLst>
              <a:ext uri="{FF2B5EF4-FFF2-40B4-BE49-F238E27FC236}">
                <a16:creationId xmlns:a16="http://schemas.microsoft.com/office/drawing/2014/main" id="{0C204F2B-2AA0-CB45-8BB6-AB69A5E85B78}"/>
              </a:ext>
            </a:extLst>
          </p:cNvPr>
          <p:cNvSpPr>
            <a:spLocks noGrp="1"/>
          </p:cNvSpPr>
          <p:nvPr>
            <p:ph type="body" sz="quarter" idx="12"/>
          </p:nvPr>
        </p:nvSpPr>
        <p:spPr>
          <a:xfrm>
            <a:off x="228600" y="779526"/>
            <a:ext cx="7078579" cy="3584448"/>
          </a:xfrm>
        </p:spPr>
        <p:txBody>
          <a:bodyPr/>
          <a:lstStyle/>
          <a:p>
            <a:r>
              <a:rPr lang="en-US" b="1" dirty="0"/>
              <a:t>Tokenization</a:t>
            </a:r>
            <a:r>
              <a:rPr lang="en-US" dirty="0"/>
              <a:t>  to </a:t>
            </a:r>
            <a:r>
              <a:rPr lang="en-US" b="1" dirty="0" err="1"/>
              <a:t>Numericalization</a:t>
            </a:r>
            <a:r>
              <a:rPr lang="en-US" dirty="0"/>
              <a:t> </a:t>
            </a:r>
          </a:p>
          <a:p>
            <a:endParaRPr lang="en-US" dirty="0"/>
          </a:p>
          <a:p>
            <a:r>
              <a:rPr lang="en-US" dirty="0"/>
              <a:t>The process of taking a sentence and splitting it into words.  </a:t>
            </a:r>
          </a:p>
          <a:p>
            <a:r>
              <a:rPr lang="en-US" dirty="0"/>
              <a:t>Also includes handling of unknown words, contractions, upper case, repeated words and so forth</a:t>
            </a:r>
          </a:p>
        </p:txBody>
      </p:sp>
      <p:pic>
        <p:nvPicPr>
          <p:cNvPr id="7" name="Picture 6">
            <a:extLst>
              <a:ext uri="{FF2B5EF4-FFF2-40B4-BE49-F238E27FC236}">
                <a16:creationId xmlns:a16="http://schemas.microsoft.com/office/drawing/2014/main" id="{C99E1598-C45F-2746-B37C-40689796DFBC}"/>
              </a:ext>
            </a:extLst>
          </p:cNvPr>
          <p:cNvPicPr>
            <a:picLocks noChangeAspect="1"/>
          </p:cNvPicPr>
          <p:nvPr/>
        </p:nvPicPr>
        <p:blipFill>
          <a:blip r:embed="rId2"/>
          <a:stretch>
            <a:fillRect/>
          </a:stretch>
        </p:blipFill>
        <p:spPr>
          <a:xfrm>
            <a:off x="228600" y="2742208"/>
            <a:ext cx="8470302" cy="460158"/>
          </a:xfrm>
          <a:prstGeom prst="rect">
            <a:avLst/>
          </a:prstGeom>
        </p:spPr>
      </p:pic>
      <p:pic>
        <p:nvPicPr>
          <p:cNvPr id="8" name="Picture 7">
            <a:extLst>
              <a:ext uri="{FF2B5EF4-FFF2-40B4-BE49-F238E27FC236}">
                <a16:creationId xmlns:a16="http://schemas.microsoft.com/office/drawing/2014/main" id="{532DDFCC-DA84-974B-984A-30081044740F}"/>
              </a:ext>
            </a:extLst>
          </p:cNvPr>
          <p:cNvPicPr>
            <a:picLocks noChangeAspect="1"/>
          </p:cNvPicPr>
          <p:nvPr/>
        </p:nvPicPr>
        <p:blipFill>
          <a:blip r:embed="rId3"/>
          <a:stretch>
            <a:fillRect/>
          </a:stretch>
        </p:blipFill>
        <p:spPr>
          <a:xfrm>
            <a:off x="154714" y="1984927"/>
            <a:ext cx="8377372" cy="371577"/>
          </a:xfrm>
          <a:prstGeom prst="rect">
            <a:avLst/>
          </a:prstGeom>
        </p:spPr>
      </p:pic>
      <p:pic>
        <p:nvPicPr>
          <p:cNvPr id="9" name="Picture 8">
            <a:extLst>
              <a:ext uri="{FF2B5EF4-FFF2-40B4-BE49-F238E27FC236}">
                <a16:creationId xmlns:a16="http://schemas.microsoft.com/office/drawing/2014/main" id="{CE04C931-5B62-0242-9648-7CCCE697485F}"/>
              </a:ext>
            </a:extLst>
          </p:cNvPr>
          <p:cNvPicPr>
            <a:picLocks noChangeAspect="1"/>
          </p:cNvPicPr>
          <p:nvPr/>
        </p:nvPicPr>
        <p:blipFill>
          <a:blip r:embed="rId4"/>
          <a:stretch>
            <a:fillRect/>
          </a:stretch>
        </p:blipFill>
        <p:spPr>
          <a:xfrm>
            <a:off x="1540042" y="3532915"/>
            <a:ext cx="7359587" cy="595154"/>
          </a:xfrm>
          <a:prstGeom prst="rect">
            <a:avLst/>
          </a:prstGeom>
        </p:spPr>
      </p:pic>
      <p:cxnSp>
        <p:nvCxnSpPr>
          <p:cNvPr id="11" name="Straight Arrow Connector 10">
            <a:extLst>
              <a:ext uri="{FF2B5EF4-FFF2-40B4-BE49-F238E27FC236}">
                <a16:creationId xmlns:a16="http://schemas.microsoft.com/office/drawing/2014/main" id="{B1E0FFA0-5077-2043-A9AA-70B34CF3F011}"/>
              </a:ext>
            </a:extLst>
          </p:cNvPr>
          <p:cNvCxnSpPr/>
          <p:nvPr/>
        </p:nvCxnSpPr>
        <p:spPr>
          <a:xfrm>
            <a:off x="954505" y="2397961"/>
            <a:ext cx="585537" cy="289092"/>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32FFFD3-43BD-B14A-8877-A09897613AB8}"/>
              </a:ext>
            </a:extLst>
          </p:cNvPr>
          <p:cNvCxnSpPr/>
          <p:nvPr/>
        </p:nvCxnSpPr>
        <p:spPr>
          <a:xfrm>
            <a:off x="2183731" y="3078894"/>
            <a:ext cx="585537" cy="289092"/>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1564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2B0E-0A7E-3D40-9387-836542213F8C}"/>
              </a:ext>
            </a:extLst>
          </p:cNvPr>
          <p:cNvSpPr>
            <a:spLocks noGrp="1"/>
          </p:cNvSpPr>
          <p:nvPr>
            <p:ph type="title"/>
          </p:nvPr>
        </p:nvSpPr>
        <p:spPr>
          <a:xfrm>
            <a:off x="228599" y="201168"/>
            <a:ext cx="7041333" cy="855726"/>
          </a:xfrm>
        </p:spPr>
        <p:txBody>
          <a:bodyPr/>
          <a:lstStyle/>
          <a:p>
            <a:r>
              <a:rPr lang="en-US" dirty="0"/>
              <a:t>NLP – </a:t>
            </a:r>
            <a:r>
              <a:rPr lang="en-US" dirty="0" err="1"/>
              <a:t>Whats</a:t>
            </a:r>
            <a:r>
              <a:rPr lang="en-US" dirty="0"/>
              <a:t> an embedding</a:t>
            </a:r>
          </a:p>
        </p:txBody>
      </p:sp>
      <p:sp>
        <p:nvSpPr>
          <p:cNvPr id="3" name="Slide Number Placeholder 2">
            <a:extLst>
              <a:ext uri="{FF2B5EF4-FFF2-40B4-BE49-F238E27FC236}">
                <a16:creationId xmlns:a16="http://schemas.microsoft.com/office/drawing/2014/main" id="{F7F1E4C7-BEC1-6C4D-A332-2ED92C4B3B2F}"/>
              </a:ext>
            </a:extLst>
          </p:cNvPr>
          <p:cNvSpPr>
            <a:spLocks noGrp="1"/>
          </p:cNvSpPr>
          <p:nvPr>
            <p:ph type="sldNum" sz="quarter" idx="10"/>
          </p:nvPr>
        </p:nvSpPr>
        <p:spPr>
          <a:xfrm>
            <a:off x="7020963" y="5143500"/>
            <a:ext cx="2057400" cy="137160"/>
          </a:xfrm>
        </p:spPr>
        <p:txBody>
          <a:bodyPr/>
          <a:lstStyle/>
          <a:p>
            <a:fld id="{D0BE6F14-FF48-0F4F-A8AA-2E3F25371E4A}" type="slidenum">
              <a:rPr lang="en-US" smtClean="0"/>
              <a:pPr/>
              <a:t>17</a:t>
            </a:fld>
            <a:endParaRPr lang="en-US"/>
          </a:p>
        </p:txBody>
      </p:sp>
      <p:sp>
        <p:nvSpPr>
          <p:cNvPr id="5" name="Text Placeholder 4">
            <a:extLst>
              <a:ext uri="{FF2B5EF4-FFF2-40B4-BE49-F238E27FC236}">
                <a16:creationId xmlns:a16="http://schemas.microsoft.com/office/drawing/2014/main" id="{79B69815-7CCB-DC4A-8558-1018E58C0809}"/>
              </a:ext>
            </a:extLst>
          </p:cNvPr>
          <p:cNvSpPr>
            <a:spLocks noGrp="1"/>
          </p:cNvSpPr>
          <p:nvPr>
            <p:ph type="body" sz="quarter" idx="12"/>
          </p:nvPr>
        </p:nvSpPr>
        <p:spPr>
          <a:xfrm>
            <a:off x="228599" y="648997"/>
            <a:ext cx="7557373" cy="1546822"/>
          </a:xfrm>
        </p:spPr>
        <p:txBody>
          <a:bodyPr/>
          <a:lstStyle/>
          <a:p>
            <a:pPr marL="285750" indent="-285750">
              <a:buFont typeface="Arial" panose="020B0604020202020204" pitchFamily="34" charset="0"/>
              <a:buChar char="•"/>
            </a:pPr>
            <a:r>
              <a:rPr lang="en-US" dirty="0"/>
              <a:t>example : 10000 word dictionary</a:t>
            </a:r>
          </a:p>
          <a:p>
            <a:pPr marL="285750" indent="-285750">
              <a:buFont typeface="Arial" panose="020B0604020202020204" pitchFamily="34" charset="0"/>
              <a:buChar char="•"/>
            </a:pPr>
            <a:r>
              <a:rPr lang="en-US" dirty="0"/>
              <a:t>select encoding dimension ~ 50</a:t>
            </a:r>
          </a:p>
          <a:p>
            <a:pPr marL="285750" indent="-285750">
              <a:buFont typeface="Arial" panose="020B0604020202020204" pitchFamily="34" charset="0"/>
              <a:buChar char="•"/>
            </a:pPr>
            <a:r>
              <a:rPr lang="en-US" dirty="0"/>
              <a:t>create an index for each word in the corpus </a:t>
            </a:r>
            <a:r>
              <a:rPr lang="en-US" dirty="0" err="1"/>
              <a:t>eg.</a:t>
            </a:r>
            <a:r>
              <a:rPr lang="en-US" dirty="0"/>
              <a:t> a-1, add-2, addendum-3 ....</a:t>
            </a:r>
          </a:p>
          <a:p>
            <a:pPr marL="285750" indent="-285750">
              <a:buFont typeface="Arial" panose="020B0604020202020204" pitchFamily="34" charset="0"/>
              <a:buChar char="•"/>
            </a:pPr>
            <a:r>
              <a:rPr lang="en-US" dirty="0"/>
              <a:t>encode each word as a one hot vector and build a NN</a:t>
            </a:r>
          </a:p>
          <a:p>
            <a:pPr marL="285750" indent="-285750">
              <a:buFont typeface="Arial" panose="020B0604020202020204" pitchFamily="34" charset="0"/>
              <a:buChar char="•"/>
            </a:pPr>
            <a:r>
              <a:rPr lang="en-US" dirty="0"/>
              <a:t>shortcut due to one hot implementation allows us to represent each word as a direct lookup into embedding matrix</a:t>
            </a:r>
          </a:p>
        </p:txBody>
      </p:sp>
      <p:sp>
        <p:nvSpPr>
          <p:cNvPr id="7" name="Rectangle 6">
            <a:extLst>
              <a:ext uri="{FF2B5EF4-FFF2-40B4-BE49-F238E27FC236}">
                <a16:creationId xmlns:a16="http://schemas.microsoft.com/office/drawing/2014/main" id="{79DAC41A-1C96-FA42-80B5-CC12207F3A41}"/>
              </a:ext>
            </a:extLst>
          </p:cNvPr>
          <p:cNvSpPr/>
          <p:nvPr/>
        </p:nvSpPr>
        <p:spPr>
          <a:xfrm>
            <a:off x="3429000" y="2364050"/>
            <a:ext cx="1502875" cy="1972555"/>
          </a:xfrm>
          <a:prstGeom prst="rect">
            <a:avLst/>
          </a:prstGeom>
          <a:solidFill>
            <a:schemeClr val="bg2"/>
          </a:solidFill>
          <a:ln>
            <a:solidFill>
              <a:schemeClr val="tx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TextBox 7">
            <a:extLst>
              <a:ext uri="{FF2B5EF4-FFF2-40B4-BE49-F238E27FC236}">
                <a16:creationId xmlns:a16="http://schemas.microsoft.com/office/drawing/2014/main" id="{ECC2608B-6392-CE45-B5AF-C0A26015C310}"/>
              </a:ext>
            </a:extLst>
          </p:cNvPr>
          <p:cNvSpPr txBox="1"/>
          <p:nvPr/>
        </p:nvSpPr>
        <p:spPr>
          <a:xfrm>
            <a:off x="1881865" y="2364050"/>
            <a:ext cx="1021433" cy="2169825"/>
          </a:xfrm>
          <a:prstGeom prst="rect">
            <a:avLst/>
          </a:prstGeom>
          <a:noFill/>
        </p:spPr>
        <p:txBody>
          <a:bodyPr wrap="none" rtlCol="0">
            <a:spAutoFit/>
          </a:bodyPr>
          <a:lstStyle/>
          <a:p>
            <a:r>
              <a:rPr lang="en-US" dirty="0"/>
              <a:t>a</a:t>
            </a:r>
          </a:p>
          <a:p>
            <a:r>
              <a:rPr lang="en-US" dirty="0"/>
              <a:t>add</a:t>
            </a:r>
          </a:p>
          <a:p>
            <a:r>
              <a:rPr lang="en-US" dirty="0"/>
              <a:t>addendum</a:t>
            </a:r>
          </a:p>
          <a:p>
            <a:r>
              <a:rPr lang="en-US" dirty="0"/>
              <a:t>..</a:t>
            </a:r>
          </a:p>
          <a:p>
            <a:r>
              <a:rPr lang="en-US" dirty="0"/>
              <a:t>..</a:t>
            </a:r>
          </a:p>
          <a:p>
            <a:r>
              <a:rPr lang="en-US" dirty="0"/>
              <a:t>..</a:t>
            </a:r>
          </a:p>
          <a:p>
            <a:r>
              <a:rPr lang="en-US" dirty="0"/>
              <a:t>zap</a:t>
            </a:r>
          </a:p>
          <a:p>
            <a:r>
              <a:rPr lang="en-US" dirty="0"/>
              <a:t>zebra</a:t>
            </a:r>
          </a:p>
          <a:p>
            <a:r>
              <a:rPr lang="en-US" dirty="0"/>
              <a:t>zero</a:t>
            </a:r>
          </a:p>
          <a:p>
            <a:endParaRPr lang="en-US" dirty="0"/>
          </a:p>
        </p:txBody>
      </p:sp>
      <p:sp>
        <p:nvSpPr>
          <p:cNvPr id="9" name="TextBox 8">
            <a:extLst>
              <a:ext uri="{FF2B5EF4-FFF2-40B4-BE49-F238E27FC236}">
                <a16:creationId xmlns:a16="http://schemas.microsoft.com/office/drawing/2014/main" id="{3196F2E4-CAEF-FE40-ABA4-12C2DA0E3313}"/>
              </a:ext>
            </a:extLst>
          </p:cNvPr>
          <p:cNvSpPr txBox="1"/>
          <p:nvPr/>
        </p:nvSpPr>
        <p:spPr>
          <a:xfrm>
            <a:off x="2790482" y="2364050"/>
            <a:ext cx="601447" cy="2377574"/>
          </a:xfrm>
          <a:prstGeom prst="rect">
            <a:avLst/>
          </a:prstGeom>
          <a:noFill/>
        </p:spPr>
        <p:txBody>
          <a:bodyPr wrap="none" rtlCol="0">
            <a:spAutoFit/>
          </a:bodyPr>
          <a:lstStyle/>
          <a:p>
            <a:r>
              <a:rPr lang="en-US" dirty="0"/>
              <a:t>0</a:t>
            </a:r>
          </a:p>
          <a:p>
            <a:r>
              <a:rPr lang="en-US" dirty="0"/>
              <a:t>1</a:t>
            </a:r>
          </a:p>
          <a:p>
            <a:r>
              <a:rPr lang="en-US" dirty="0"/>
              <a:t>2</a:t>
            </a:r>
          </a:p>
          <a:p>
            <a:r>
              <a:rPr lang="en-US" dirty="0"/>
              <a:t>..</a:t>
            </a:r>
          </a:p>
          <a:p>
            <a:r>
              <a:rPr lang="en-US" dirty="0"/>
              <a:t>..</a:t>
            </a:r>
          </a:p>
          <a:p>
            <a:r>
              <a:rPr lang="en-US" dirty="0"/>
              <a:t>..</a:t>
            </a:r>
          </a:p>
          <a:p>
            <a:r>
              <a:rPr lang="en-US" dirty="0"/>
              <a:t>9997</a:t>
            </a:r>
          </a:p>
          <a:p>
            <a:r>
              <a:rPr lang="en-US" dirty="0"/>
              <a:t>9998</a:t>
            </a:r>
          </a:p>
          <a:p>
            <a:r>
              <a:rPr lang="en-US" dirty="0"/>
              <a:t>9999</a:t>
            </a:r>
          </a:p>
          <a:p>
            <a:endParaRPr lang="en-US" dirty="0"/>
          </a:p>
          <a:p>
            <a:endParaRPr lang="en-US" dirty="0"/>
          </a:p>
        </p:txBody>
      </p:sp>
      <p:cxnSp>
        <p:nvCxnSpPr>
          <p:cNvPr id="11" name="Straight Connector 10">
            <a:extLst>
              <a:ext uri="{FF2B5EF4-FFF2-40B4-BE49-F238E27FC236}">
                <a16:creationId xmlns:a16="http://schemas.microsoft.com/office/drawing/2014/main" id="{3431D46D-69E3-4D45-8C6E-A4442FFFF3EC}"/>
              </a:ext>
            </a:extLst>
          </p:cNvPr>
          <p:cNvCxnSpPr>
            <a:cxnSpLocks/>
          </p:cNvCxnSpPr>
          <p:nvPr/>
        </p:nvCxnSpPr>
        <p:spPr>
          <a:xfrm>
            <a:off x="3727569" y="2364050"/>
            <a:ext cx="0" cy="1963502"/>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294882B-B0BF-AA4B-994A-664D6B03F3A8}"/>
              </a:ext>
            </a:extLst>
          </p:cNvPr>
          <p:cNvCxnSpPr>
            <a:cxnSpLocks/>
          </p:cNvCxnSpPr>
          <p:nvPr/>
        </p:nvCxnSpPr>
        <p:spPr>
          <a:xfrm>
            <a:off x="4015771" y="2364050"/>
            <a:ext cx="0" cy="1972555"/>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A879CBC2-CB56-544C-B767-522B1D6A75FB}"/>
              </a:ext>
            </a:extLst>
          </p:cNvPr>
          <p:cNvCxnSpPr>
            <a:cxnSpLocks/>
          </p:cNvCxnSpPr>
          <p:nvPr/>
        </p:nvCxnSpPr>
        <p:spPr>
          <a:xfrm>
            <a:off x="4667620" y="2364050"/>
            <a:ext cx="0" cy="1972555"/>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37FB9A48-D219-9D44-A4A2-4890D789B7C1}"/>
              </a:ext>
            </a:extLst>
          </p:cNvPr>
          <p:cNvSpPr txBox="1"/>
          <p:nvPr/>
        </p:nvSpPr>
        <p:spPr>
          <a:xfrm>
            <a:off x="4177979" y="3202490"/>
            <a:ext cx="324128" cy="300082"/>
          </a:xfrm>
          <a:prstGeom prst="rect">
            <a:avLst/>
          </a:prstGeom>
          <a:noFill/>
        </p:spPr>
        <p:txBody>
          <a:bodyPr wrap="none" rtlCol="0">
            <a:spAutoFit/>
          </a:bodyPr>
          <a:lstStyle/>
          <a:p>
            <a:r>
              <a:rPr lang="en-US" dirty="0"/>
              <a:t>...</a:t>
            </a:r>
          </a:p>
        </p:txBody>
      </p:sp>
      <p:sp>
        <p:nvSpPr>
          <p:cNvPr id="15" name="TextBox 14">
            <a:extLst>
              <a:ext uri="{FF2B5EF4-FFF2-40B4-BE49-F238E27FC236}">
                <a16:creationId xmlns:a16="http://schemas.microsoft.com/office/drawing/2014/main" id="{8FA86703-CA15-2B4D-AF0A-DE59431EE883}"/>
              </a:ext>
            </a:extLst>
          </p:cNvPr>
          <p:cNvSpPr txBox="1"/>
          <p:nvPr/>
        </p:nvSpPr>
        <p:spPr>
          <a:xfrm>
            <a:off x="3453439" y="1992854"/>
            <a:ext cx="1662635" cy="300082"/>
          </a:xfrm>
          <a:prstGeom prst="rect">
            <a:avLst/>
          </a:prstGeom>
          <a:noFill/>
        </p:spPr>
        <p:txBody>
          <a:bodyPr wrap="none" rtlCol="0">
            <a:spAutoFit/>
          </a:bodyPr>
          <a:lstStyle/>
          <a:p>
            <a:r>
              <a:rPr lang="en-US" dirty="0"/>
              <a:t>0    1    ...             49  </a:t>
            </a:r>
          </a:p>
        </p:txBody>
      </p:sp>
      <p:sp>
        <p:nvSpPr>
          <p:cNvPr id="16" name="TextBox 15">
            <a:extLst>
              <a:ext uri="{FF2B5EF4-FFF2-40B4-BE49-F238E27FC236}">
                <a16:creationId xmlns:a16="http://schemas.microsoft.com/office/drawing/2014/main" id="{2B1EA826-848C-1F42-8DCE-9A9515882C61}"/>
              </a:ext>
            </a:extLst>
          </p:cNvPr>
          <p:cNvSpPr txBox="1"/>
          <p:nvPr/>
        </p:nvSpPr>
        <p:spPr>
          <a:xfrm>
            <a:off x="3148918" y="4562775"/>
            <a:ext cx="2489784" cy="300082"/>
          </a:xfrm>
          <a:prstGeom prst="rect">
            <a:avLst/>
          </a:prstGeom>
          <a:noFill/>
        </p:spPr>
        <p:txBody>
          <a:bodyPr wrap="none" rtlCol="0">
            <a:spAutoFit/>
          </a:bodyPr>
          <a:lstStyle/>
          <a:p>
            <a:r>
              <a:rPr lang="en-US" dirty="0"/>
              <a:t>Diagram of Embedding matrix</a:t>
            </a:r>
          </a:p>
        </p:txBody>
      </p:sp>
      <p:sp>
        <p:nvSpPr>
          <p:cNvPr id="6" name="TextBox 5">
            <a:extLst>
              <a:ext uri="{FF2B5EF4-FFF2-40B4-BE49-F238E27FC236}">
                <a16:creationId xmlns:a16="http://schemas.microsoft.com/office/drawing/2014/main" id="{EBAD1888-25B8-7D4C-A590-6E7DAC8DB937}"/>
              </a:ext>
            </a:extLst>
          </p:cNvPr>
          <p:cNvSpPr txBox="1"/>
          <p:nvPr/>
        </p:nvSpPr>
        <p:spPr>
          <a:xfrm>
            <a:off x="1807324" y="2084616"/>
            <a:ext cx="1531188" cy="300082"/>
          </a:xfrm>
          <a:prstGeom prst="rect">
            <a:avLst/>
          </a:prstGeom>
          <a:noFill/>
        </p:spPr>
        <p:txBody>
          <a:bodyPr wrap="none" rtlCol="0">
            <a:spAutoFit/>
          </a:bodyPr>
          <a:lstStyle/>
          <a:p>
            <a:r>
              <a:rPr lang="en-US" dirty="0"/>
              <a:t>Word            Index</a:t>
            </a:r>
          </a:p>
        </p:txBody>
      </p:sp>
      <p:cxnSp>
        <p:nvCxnSpPr>
          <p:cNvPr id="17" name="Straight Connector 16">
            <a:extLst>
              <a:ext uri="{FF2B5EF4-FFF2-40B4-BE49-F238E27FC236}">
                <a16:creationId xmlns:a16="http://schemas.microsoft.com/office/drawing/2014/main" id="{28D5DE7D-6A3F-D74E-AADD-A55E6D86BB4A}"/>
              </a:ext>
            </a:extLst>
          </p:cNvPr>
          <p:cNvCxnSpPr>
            <a:cxnSpLocks/>
          </p:cNvCxnSpPr>
          <p:nvPr/>
        </p:nvCxnSpPr>
        <p:spPr>
          <a:xfrm>
            <a:off x="3453439" y="2571750"/>
            <a:ext cx="1478436"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E75FF6C-6757-1C4A-9073-568034EA3DE9}"/>
              </a:ext>
            </a:extLst>
          </p:cNvPr>
          <p:cNvCxnSpPr>
            <a:cxnSpLocks/>
          </p:cNvCxnSpPr>
          <p:nvPr/>
        </p:nvCxnSpPr>
        <p:spPr>
          <a:xfrm>
            <a:off x="3429000" y="2785934"/>
            <a:ext cx="1478436"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C1E4313-5A3C-5048-8339-8316AA5EA76A}"/>
              </a:ext>
            </a:extLst>
          </p:cNvPr>
          <p:cNvCxnSpPr>
            <a:cxnSpLocks/>
          </p:cNvCxnSpPr>
          <p:nvPr/>
        </p:nvCxnSpPr>
        <p:spPr>
          <a:xfrm>
            <a:off x="3429000" y="2983642"/>
            <a:ext cx="1478436"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D0977290-AF8E-B54D-AB00-7C2AE824CD32}"/>
              </a:ext>
            </a:extLst>
          </p:cNvPr>
          <p:cNvCxnSpPr>
            <a:cxnSpLocks/>
          </p:cNvCxnSpPr>
          <p:nvPr/>
        </p:nvCxnSpPr>
        <p:spPr>
          <a:xfrm>
            <a:off x="3429000" y="3626193"/>
            <a:ext cx="1478436"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A73B8D71-7B2D-E94B-8A1F-A539C8CA0E57}"/>
              </a:ext>
            </a:extLst>
          </p:cNvPr>
          <p:cNvCxnSpPr>
            <a:cxnSpLocks/>
          </p:cNvCxnSpPr>
          <p:nvPr/>
        </p:nvCxnSpPr>
        <p:spPr>
          <a:xfrm>
            <a:off x="3429000" y="3873328"/>
            <a:ext cx="1478436"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FAE64A6-A6CC-CE42-9D05-8A5A2F24F8BA}"/>
              </a:ext>
            </a:extLst>
          </p:cNvPr>
          <p:cNvCxnSpPr>
            <a:cxnSpLocks/>
          </p:cNvCxnSpPr>
          <p:nvPr/>
        </p:nvCxnSpPr>
        <p:spPr>
          <a:xfrm>
            <a:off x="3429000" y="4083393"/>
            <a:ext cx="1478436"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8139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2B0E-0A7E-3D40-9387-836542213F8C}"/>
              </a:ext>
            </a:extLst>
          </p:cNvPr>
          <p:cNvSpPr>
            <a:spLocks noGrp="1"/>
          </p:cNvSpPr>
          <p:nvPr>
            <p:ph type="title"/>
          </p:nvPr>
        </p:nvSpPr>
        <p:spPr>
          <a:xfrm>
            <a:off x="228599" y="201168"/>
            <a:ext cx="7041333" cy="855726"/>
          </a:xfrm>
        </p:spPr>
        <p:txBody>
          <a:bodyPr/>
          <a:lstStyle/>
          <a:p>
            <a:r>
              <a:rPr lang="en-US" dirty="0"/>
              <a:t>Language Model Training using </a:t>
            </a:r>
            <a:r>
              <a:rPr lang="en-US" dirty="0" err="1"/>
              <a:t>fit_one_cycle</a:t>
            </a:r>
            <a:endParaRPr lang="en-US" dirty="0"/>
          </a:p>
        </p:txBody>
      </p:sp>
      <p:sp>
        <p:nvSpPr>
          <p:cNvPr id="3" name="Slide Number Placeholder 2">
            <a:extLst>
              <a:ext uri="{FF2B5EF4-FFF2-40B4-BE49-F238E27FC236}">
                <a16:creationId xmlns:a16="http://schemas.microsoft.com/office/drawing/2014/main" id="{F7F1E4C7-BEC1-6C4D-A332-2ED92C4B3B2F}"/>
              </a:ext>
            </a:extLst>
          </p:cNvPr>
          <p:cNvSpPr>
            <a:spLocks noGrp="1"/>
          </p:cNvSpPr>
          <p:nvPr>
            <p:ph type="sldNum" sz="quarter" idx="10"/>
          </p:nvPr>
        </p:nvSpPr>
        <p:spPr>
          <a:xfrm>
            <a:off x="7020963" y="5143500"/>
            <a:ext cx="2057400" cy="137160"/>
          </a:xfrm>
        </p:spPr>
        <p:txBody>
          <a:bodyPr/>
          <a:lstStyle/>
          <a:p>
            <a:fld id="{D0BE6F14-FF48-0F4F-A8AA-2E3F25371E4A}" type="slidenum">
              <a:rPr lang="en-US" smtClean="0"/>
              <a:pPr/>
              <a:t>18</a:t>
            </a:fld>
            <a:endParaRPr lang="en-US"/>
          </a:p>
        </p:txBody>
      </p:sp>
      <p:pic>
        <p:nvPicPr>
          <p:cNvPr id="19" name="Picture 18">
            <a:extLst>
              <a:ext uri="{FF2B5EF4-FFF2-40B4-BE49-F238E27FC236}">
                <a16:creationId xmlns:a16="http://schemas.microsoft.com/office/drawing/2014/main" id="{089B3912-2014-6442-836F-4B0FAE275DF9}"/>
              </a:ext>
            </a:extLst>
          </p:cNvPr>
          <p:cNvPicPr>
            <a:picLocks noChangeAspect="1"/>
          </p:cNvPicPr>
          <p:nvPr/>
        </p:nvPicPr>
        <p:blipFill>
          <a:blip r:embed="rId3"/>
          <a:stretch>
            <a:fillRect/>
          </a:stretch>
        </p:blipFill>
        <p:spPr>
          <a:xfrm>
            <a:off x="50723" y="939114"/>
            <a:ext cx="4521277" cy="3549478"/>
          </a:xfrm>
          <a:prstGeom prst="rect">
            <a:avLst/>
          </a:prstGeom>
        </p:spPr>
      </p:pic>
      <p:pic>
        <p:nvPicPr>
          <p:cNvPr id="20" name="Picture 19">
            <a:extLst>
              <a:ext uri="{FF2B5EF4-FFF2-40B4-BE49-F238E27FC236}">
                <a16:creationId xmlns:a16="http://schemas.microsoft.com/office/drawing/2014/main" id="{BF5B9F2D-0BFA-2347-AA96-42F1E98722E3}"/>
              </a:ext>
            </a:extLst>
          </p:cNvPr>
          <p:cNvPicPr>
            <a:picLocks noChangeAspect="1"/>
          </p:cNvPicPr>
          <p:nvPr/>
        </p:nvPicPr>
        <p:blipFill>
          <a:blip r:embed="rId4"/>
          <a:stretch>
            <a:fillRect/>
          </a:stretch>
        </p:blipFill>
        <p:spPr>
          <a:xfrm>
            <a:off x="4572000" y="1928324"/>
            <a:ext cx="4523476" cy="1286851"/>
          </a:xfrm>
          <a:prstGeom prst="rect">
            <a:avLst/>
          </a:prstGeom>
        </p:spPr>
      </p:pic>
      <p:cxnSp>
        <p:nvCxnSpPr>
          <p:cNvPr id="22" name="Straight Arrow Connector 21">
            <a:extLst>
              <a:ext uri="{FF2B5EF4-FFF2-40B4-BE49-F238E27FC236}">
                <a16:creationId xmlns:a16="http://schemas.microsoft.com/office/drawing/2014/main" id="{1AB2A593-E159-F04D-A98E-D018E1E52078}"/>
              </a:ext>
            </a:extLst>
          </p:cNvPr>
          <p:cNvCxnSpPr/>
          <p:nvPr/>
        </p:nvCxnSpPr>
        <p:spPr>
          <a:xfrm>
            <a:off x="1309816" y="3805881"/>
            <a:ext cx="778476" cy="185351"/>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5734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D55DEC-DD47-5648-AB51-91D30DF1223D}"/>
              </a:ext>
            </a:extLst>
          </p:cNvPr>
          <p:cNvSpPr>
            <a:spLocks noGrp="1"/>
          </p:cNvSpPr>
          <p:nvPr>
            <p:ph type="sldNum" sz="quarter" idx="10"/>
          </p:nvPr>
        </p:nvSpPr>
        <p:spPr/>
        <p:txBody>
          <a:bodyPr/>
          <a:lstStyle/>
          <a:p>
            <a:fld id="{D0BE6F14-FF48-0F4F-A8AA-2E3F25371E4A}" type="slidenum">
              <a:rPr lang="en-US" smtClean="0"/>
              <a:pPr/>
              <a:t>19</a:t>
            </a:fld>
            <a:endParaRPr lang="en-US"/>
          </a:p>
        </p:txBody>
      </p:sp>
      <p:pic>
        <p:nvPicPr>
          <p:cNvPr id="7" name="Picture 6">
            <a:extLst>
              <a:ext uri="{FF2B5EF4-FFF2-40B4-BE49-F238E27FC236}">
                <a16:creationId xmlns:a16="http://schemas.microsoft.com/office/drawing/2014/main" id="{D049E749-2280-114C-B750-4BBDC712D7F2}"/>
              </a:ext>
            </a:extLst>
          </p:cNvPr>
          <p:cNvPicPr>
            <a:picLocks noChangeAspect="1"/>
          </p:cNvPicPr>
          <p:nvPr/>
        </p:nvPicPr>
        <p:blipFill>
          <a:blip r:embed="rId2"/>
          <a:stretch>
            <a:fillRect/>
          </a:stretch>
        </p:blipFill>
        <p:spPr>
          <a:xfrm>
            <a:off x="228600" y="763927"/>
            <a:ext cx="7991442" cy="3447289"/>
          </a:xfrm>
          <a:prstGeom prst="rect">
            <a:avLst/>
          </a:prstGeom>
        </p:spPr>
      </p:pic>
      <p:sp>
        <p:nvSpPr>
          <p:cNvPr id="8" name="Title 1">
            <a:extLst>
              <a:ext uri="{FF2B5EF4-FFF2-40B4-BE49-F238E27FC236}">
                <a16:creationId xmlns:a16="http://schemas.microsoft.com/office/drawing/2014/main" id="{4BF9249C-16FD-0346-AF88-053DEA797323}"/>
              </a:ext>
            </a:extLst>
          </p:cNvPr>
          <p:cNvSpPr txBox="1">
            <a:spLocks/>
          </p:cNvSpPr>
          <p:nvPr/>
        </p:nvSpPr>
        <p:spPr>
          <a:xfrm>
            <a:off x="339810" y="268224"/>
            <a:ext cx="7041333"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Language Model : Test it ...</a:t>
            </a:r>
          </a:p>
        </p:txBody>
      </p:sp>
    </p:spTree>
    <p:extLst>
      <p:ext uri="{BB962C8B-B14F-4D97-AF65-F5344CB8AC3E}">
        <p14:creationId xmlns:p14="http://schemas.microsoft.com/office/powerpoint/2010/main" val="1178307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9B2268-420E-364E-ABAE-1BD1B25B003E}"/>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pic>
        <p:nvPicPr>
          <p:cNvPr id="7" name="Picture 6">
            <a:extLst>
              <a:ext uri="{FF2B5EF4-FFF2-40B4-BE49-F238E27FC236}">
                <a16:creationId xmlns:a16="http://schemas.microsoft.com/office/drawing/2014/main" id="{E57FB3E6-4F47-AA45-AAB7-DC82491AB125}"/>
              </a:ext>
            </a:extLst>
          </p:cNvPr>
          <p:cNvPicPr>
            <a:picLocks noChangeAspect="1"/>
          </p:cNvPicPr>
          <p:nvPr/>
        </p:nvPicPr>
        <p:blipFill>
          <a:blip r:embed="rId3"/>
          <a:stretch>
            <a:fillRect/>
          </a:stretch>
        </p:blipFill>
        <p:spPr>
          <a:xfrm>
            <a:off x="1325294" y="652851"/>
            <a:ext cx="6153149" cy="4061685"/>
          </a:xfrm>
          <a:prstGeom prst="rect">
            <a:avLst/>
          </a:prstGeom>
        </p:spPr>
      </p:pic>
      <p:sp>
        <p:nvSpPr>
          <p:cNvPr id="8" name="TextBox 7">
            <a:extLst>
              <a:ext uri="{FF2B5EF4-FFF2-40B4-BE49-F238E27FC236}">
                <a16:creationId xmlns:a16="http://schemas.microsoft.com/office/drawing/2014/main" id="{DBC3D6DE-1BCD-8948-A415-3D443FAAA52C}"/>
              </a:ext>
            </a:extLst>
          </p:cNvPr>
          <p:cNvSpPr txBox="1"/>
          <p:nvPr/>
        </p:nvSpPr>
        <p:spPr>
          <a:xfrm>
            <a:off x="191827" y="128882"/>
            <a:ext cx="5025735" cy="33855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a:ea typeface="+mn-ea"/>
                <a:cs typeface="+mn-cs"/>
              </a:rPr>
              <a:t>a few words on </a:t>
            </a:r>
            <a:r>
              <a:rPr kumimoji="0" lang="en-US" sz="1600" b="1" i="0" u="none" strike="noStrike" kern="1200" cap="none" spc="0" normalizeH="0" baseline="0" noProof="0" dirty="0" err="1">
                <a:ln>
                  <a:noFill/>
                </a:ln>
                <a:solidFill>
                  <a:srgbClr val="000000"/>
                </a:solidFill>
                <a:effectLst/>
                <a:uLnTx/>
                <a:uFillTx/>
                <a:latin typeface="IBM Plex Sans"/>
                <a:ea typeface="+mn-ea"/>
                <a:cs typeface="+mn-cs"/>
              </a:rPr>
              <a:t>FastAI</a:t>
            </a:r>
            <a:r>
              <a:rPr kumimoji="0" lang="en-US" sz="1600" b="1" i="0" u="none" strike="noStrike" kern="1200" cap="none" spc="0" normalizeH="0" baseline="0" noProof="0" dirty="0">
                <a:ln>
                  <a:noFill/>
                </a:ln>
                <a:solidFill>
                  <a:srgbClr val="000000"/>
                </a:solidFill>
                <a:effectLst/>
                <a:uLnTx/>
                <a:uFillTx/>
                <a:latin typeface="IBM Plex Sans"/>
                <a:ea typeface="+mn-ea"/>
                <a:cs typeface="+mn-cs"/>
              </a:rPr>
              <a:t> Cofounder Jeremy Howard </a:t>
            </a:r>
          </a:p>
        </p:txBody>
      </p:sp>
    </p:spTree>
    <p:extLst>
      <p:ext uri="{BB962C8B-B14F-4D97-AF65-F5344CB8AC3E}">
        <p14:creationId xmlns:p14="http://schemas.microsoft.com/office/powerpoint/2010/main" val="2524486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2B0E-0A7E-3D40-9387-836542213F8C}"/>
              </a:ext>
            </a:extLst>
          </p:cNvPr>
          <p:cNvSpPr>
            <a:spLocks noGrp="1"/>
          </p:cNvSpPr>
          <p:nvPr>
            <p:ph type="title"/>
          </p:nvPr>
        </p:nvSpPr>
        <p:spPr>
          <a:xfrm>
            <a:off x="228599" y="201168"/>
            <a:ext cx="7041333" cy="855726"/>
          </a:xfrm>
        </p:spPr>
        <p:txBody>
          <a:bodyPr/>
          <a:lstStyle/>
          <a:p>
            <a:r>
              <a:rPr lang="en-US" dirty="0"/>
              <a:t>Classifier Model Data</a:t>
            </a:r>
          </a:p>
        </p:txBody>
      </p:sp>
      <p:sp>
        <p:nvSpPr>
          <p:cNvPr id="3" name="Slide Number Placeholder 2">
            <a:extLst>
              <a:ext uri="{FF2B5EF4-FFF2-40B4-BE49-F238E27FC236}">
                <a16:creationId xmlns:a16="http://schemas.microsoft.com/office/drawing/2014/main" id="{F7F1E4C7-BEC1-6C4D-A332-2ED92C4B3B2F}"/>
              </a:ext>
            </a:extLst>
          </p:cNvPr>
          <p:cNvSpPr>
            <a:spLocks noGrp="1"/>
          </p:cNvSpPr>
          <p:nvPr>
            <p:ph type="sldNum" sz="quarter" idx="10"/>
          </p:nvPr>
        </p:nvSpPr>
        <p:spPr>
          <a:xfrm>
            <a:off x="7020963" y="5143500"/>
            <a:ext cx="2057400" cy="137160"/>
          </a:xfrm>
        </p:spPr>
        <p:txBody>
          <a:bodyPr/>
          <a:lstStyle/>
          <a:p>
            <a:fld id="{D0BE6F14-FF48-0F4F-A8AA-2E3F25371E4A}" type="slidenum">
              <a:rPr lang="en-US" smtClean="0"/>
              <a:pPr/>
              <a:t>20</a:t>
            </a:fld>
            <a:endParaRPr lang="en-US"/>
          </a:p>
        </p:txBody>
      </p:sp>
      <p:sp>
        <p:nvSpPr>
          <p:cNvPr id="23" name="TextBox 22">
            <a:extLst>
              <a:ext uri="{FF2B5EF4-FFF2-40B4-BE49-F238E27FC236}">
                <a16:creationId xmlns:a16="http://schemas.microsoft.com/office/drawing/2014/main" id="{9705EC18-6D6A-AE44-A02D-B00CD3238C3C}"/>
              </a:ext>
            </a:extLst>
          </p:cNvPr>
          <p:cNvSpPr txBox="1"/>
          <p:nvPr/>
        </p:nvSpPr>
        <p:spPr>
          <a:xfrm>
            <a:off x="228599" y="629031"/>
            <a:ext cx="8316098" cy="1754326"/>
          </a:xfrm>
          <a:prstGeom prst="rect">
            <a:avLst/>
          </a:prstGeom>
          <a:noFill/>
        </p:spPr>
        <p:txBody>
          <a:bodyPr wrap="square" rtlCol="0">
            <a:spAutoFit/>
          </a:bodyPr>
          <a:lstStyle/>
          <a:p>
            <a:r>
              <a:rPr lang="en-US" dirty="0"/>
              <a:t>The goal of the classifier model is to use the description to predict the target.   This model also leverages the AWD_LSTM model, but in a slightly different method.  Instead of trying to predict the next word, its just trying to make a classification.</a:t>
            </a:r>
          </a:p>
          <a:p>
            <a:endParaRPr lang="en-US" dirty="0"/>
          </a:p>
          <a:p>
            <a:endParaRPr lang="en-US" dirty="0"/>
          </a:p>
          <a:p>
            <a:r>
              <a:rPr lang="en-US" dirty="0"/>
              <a:t>To build this model, </a:t>
            </a:r>
            <a:r>
              <a:rPr lang="en-US" dirty="0" err="1"/>
              <a:t>fastAI</a:t>
            </a:r>
            <a:r>
              <a:rPr lang="en-US" dirty="0"/>
              <a:t> employs the AWD-LSTM implementation</a:t>
            </a:r>
          </a:p>
          <a:p>
            <a:endParaRPr lang="en-US" dirty="0"/>
          </a:p>
          <a:p>
            <a:endParaRPr lang="en-US" dirty="0"/>
          </a:p>
        </p:txBody>
      </p:sp>
      <p:pic>
        <p:nvPicPr>
          <p:cNvPr id="4" name="Picture 3">
            <a:extLst>
              <a:ext uri="{FF2B5EF4-FFF2-40B4-BE49-F238E27FC236}">
                <a16:creationId xmlns:a16="http://schemas.microsoft.com/office/drawing/2014/main" id="{40315157-B255-DE48-A696-8390FEEE7A99}"/>
              </a:ext>
            </a:extLst>
          </p:cNvPr>
          <p:cNvPicPr>
            <a:picLocks noChangeAspect="1"/>
          </p:cNvPicPr>
          <p:nvPr/>
        </p:nvPicPr>
        <p:blipFill>
          <a:blip r:embed="rId3"/>
          <a:stretch>
            <a:fillRect/>
          </a:stretch>
        </p:blipFill>
        <p:spPr>
          <a:xfrm>
            <a:off x="228599" y="1506194"/>
            <a:ext cx="8519681" cy="3269283"/>
          </a:xfrm>
          <a:prstGeom prst="rect">
            <a:avLst/>
          </a:prstGeom>
        </p:spPr>
      </p:pic>
    </p:spTree>
    <p:extLst>
      <p:ext uri="{BB962C8B-B14F-4D97-AF65-F5344CB8AC3E}">
        <p14:creationId xmlns:p14="http://schemas.microsoft.com/office/powerpoint/2010/main" val="490606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2B0E-0A7E-3D40-9387-836542213F8C}"/>
              </a:ext>
            </a:extLst>
          </p:cNvPr>
          <p:cNvSpPr>
            <a:spLocks noGrp="1"/>
          </p:cNvSpPr>
          <p:nvPr>
            <p:ph type="title"/>
          </p:nvPr>
        </p:nvSpPr>
        <p:spPr>
          <a:xfrm>
            <a:off x="228599" y="201168"/>
            <a:ext cx="7041333" cy="855726"/>
          </a:xfrm>
        </p:spPr>
        <p:txBody>
          <a:bodyPr/>
          <a:lstStyle/>
          <a:p>
            <a:r>
              <a:rPr lang="en-US" dirty="0"/>
              <a:t>Classifier training using </a:t>
            </a:r>
            <a:r>
              <a:rPr lang="en-US" dirty="0" err="1"/>
              <a:t>fit_one_cycle</a:t>
            </a:r>
            <a:endParaRPr lang="en-US" dirty="0"/>
          </a:p>
        </p:txBody>
      </p:sp>
      <p:sp>
        <p:nvSpPr>
          <p:cNvPr id="3" name="Slide Number Placeholder 2">
            <a:extLst>
              <a:ext uri="{FF2B5EF4-FFF2-40B4-BE49-F238E27FC236}">
                <a16:creationId xmlns:a16="http://schemas.microsoft.com/office/drawing/2014/main" id="{F7F1E4C7-BEC1-6C4D-A332-2ED92C4B3B2F}"/>
              </a:ext>
            </a:extLst>
          </p:cNvPr>
          <p:cNvSpPr>
            <a:spLocks noGrp="1"/>
          </p:cNvSpPr>
          <p:nvPr>
            <p:ph type="sldNum" sz="quarter" idx="10"/>
          </p:nvPr>
        </p:nvSpPr>
        <p:spPr>
          <a:xfrm>
            <a:off x="7020963" y="5143500"/>
            <a:ext cx="2057400" cy="137160"/>
          </a:xfrm>
        </p:spPr>
        <p:txBody>
          <a:bodyPr/>
          <a:lstStyle/>
          <a:p>
            <a:fld id="{D0BE6F14-FF48-0F4F-A8AA-2E3F25371E4A}" type="slidenum">
              <a:rPr lang="en-US" smtClean="0"/>
              <a:pPr/>
              <a:t>21</a:t>
            </a:fld>
            <a:endParaRPr lang="en-US"/>
          </a:p>
        </p:txBody>
      </p:sp>
      <p:sp>
        <p:nvSpPr>
          <p:cNvPr id="4" name="Footer Placeholder 3">
            <a:extLst>
              <a:ext uri="{FF2B5EF4-FFF2-40B4-BE49-F238E27FC236}">
                <a16:creationId xmlns:a16="http://schemas.microsoft.com/office/drawing/2014/main" id="{F56CF10B-28B3-294C-AD64-7B5AB6CD84B2}"/>
              </a:ext>
            </a:extLst>
          </p:cNvPr>
          <p:cNvSpPr>
            <a:spLocks noGrp="1"/>
          </p:cNvSpPr>
          <p:nvPr>
            <p:ph type="ftr" sz="quarter" idx="11"/>
          </p:nvPr>
        </p:nvSpPr>
        <p:spPr>
          <a:xfrm>
            <a:off x="0" y="5006340"/>
            <a:ext cx="6400800" cy="137160"/>
          </a:xfrm>
        </p:spPr>
        <p:txBody>
          <a:bodyPr/>
          <a:lstStyle/>
          <a:p>
            <a:r>
              <a:rPr lang="de-DE" dirty="0" err="1"/>
              <a:t>Replace</a:t>
            </a:r>
            <a:r>
              <a:rPr lang="de-DE" dirty="0"/>
              <a:t> </a:t>
            </a:r>
            <a:r>
              <a:rPr lang="de-DE" dirty="0" err="1"/>
              <a:t>the</a:t>
            </a:r>
            <a:r>
              <a:rPr lang="de-DE" dirty="0"/>
              <a:t> </a:t>
            </a:r>
            <a:r>
              <a:rPr lang="de-DE" dirty="0" err="1"/>
              <a:t>footer</a:t>
            </a:r>
            <a:r>
              <a:rPr lang="de-DE" dirty="0"/>
              <a:t> </a:t>
            </a:r>
            <a:r>
              <a:rPr lang="de-DE" dirty="0" err="1"/>
              <a:t>with</a:t>
            </a:r>
            <a:r>
              <a:rPr lang="de-DE" dirty="0"/>
              <a:t> </a:t>
            </a:r>
            <a:r>
              <a:rPr lang="de-DE" dirty="0" err="1"/>
              <a:t>text</a:t>
            </a:r>
            <a:r>
              <a:rPr lang="de-DE" dirty="0"/>
              <a:t> </a:t>
            </a:r>
            <a:r>
              <a:rPr lang="de-DE" dirty="0" err="1"/>
              <a:t>from</a:t>
            </a:r>
            <a:r>
              <a:rPr lang="de-DE" dirty="0"/>
              <a:t> </a:t>
            </a:r>
            <a:r>
              <a:rPr lang="de-DE" dirty="0" err="1"/>
              <a:t>the</a:t>
            </a:r>
            <a:r>
              <a:rPr lang="de-DE" dirty="0"/>
              <a:t> PPT-</a:t>
            </a:r>
            <a:r>
              <a:rPr lang="de-DE" dirty="0" err="1"/>
              <a:t>Updater</a:t>
            </a:r>
            <a:r>
              <a:rPr lang="de-DE" dirty="0"/>
              <a:t>. </a:t>
            </a:r>
            <a:r>
              <a:rPr lang="de-DE" dirty="0" err="1"/>
              <a:t>Instructions</a:t>
            </a:r>
            <a:r>
              <a:rPr lang="de-DE" dirty="0"/>
              <a:t> </a:t>
            </a:r>
            <a:r>
              <a:rPr lang="de-DE" dirty="0" err="1"/>
              <a:t>are</a:t>
            </a:r>
            <a:r>
              <a:rPr lang="de-DE" dirty="0"/>
              <a:t> </a:t>
            </a:r>
            <a:r>
              <a:rPr lang="de-DE" dirty="0" err="1"/>
              <a:t>included</a:t>
            </a:r>
            <a:r>
              <a:rPr lang="de-DE" dirty="0"/>
              <a:t> in </a:t>
            </a:r>
            <a:r>
              <a:rPr lang="de-DE" dirty="0" err="1"/>
              <a:t>that</a:t>
            </a:r>
            <a:r>
              <a:rPr lang="de-DE" dirty="0"/>
              <a:t> </a:t>
            </a:r>
            <a:r>
              <a:rPr lang="de-DE" dirty="0" err="1"/>
              <a:t>file</a:t>
            </a:r>
            <a:r>
              <a:rPr lang="de-DE" dirty="0"/>
              <a:t>.</a:t>
            </a:r>
            <a:endParaRPr lang="en-US" dirty="0"/>
          </a:p>
        </p:txBody>
      </p:sp>
      <p:pic>
        <p:nvPicPr>
          <p:cNvPr id="17" name="Picture 16">
            <a:extLst>
              <a:ext uri="{FF2B5EF4-FFF2-40B4-BE49-F238E27FC236}">
                <a16:creationId xmlns:a16="http://schemas.microsoft.com/office/drawing/2014/main" id="{21A2E961-9953-474F-8052-3B79FF82DA07}"/>
              </a:ext>
            </a:extLst>
          </p:cNvPr>
          <p:cNvPicPr>
            <a:picLocks noChangeAspect="1"/>
          </p:cNvPicPr>
          <p:nvPr/>
        </p:nvPicPr>
        <p:blipFill>
          <a:blip r:embed="rId3"/>
          <a:stretch>
            <a:fillRect/>
          </a:stretch>
        </p:blipFill>
        <p:spPr>
          <a:xfrm>
            <a:off x="372140" y="1056894"/>
            <a:ext cx="3003855" cy="3512408"/>
          </a:xfrm>
          <a:prstGeom prst="rect">
            <a:avLst/>
          </a:prstGeom>
        </p:spPr>
      </p:pic>
      <p:pic>
        <p:nvPicPr>
          <p:cNvPr id="18" name="Picture 17">
            <a:extLst>
              <a:ext uri="{FF2B5EF4-FFF2-40B4-BE49-F238E27FC236}">
                <a16:creationId xmlns:a16="http://schemas.microsoft.com/office/drawing/2014/main" id="{4125BEA7-F8EC-0F4A-8E1F-FD1DF1C17DD4}"/>
              </a:ext>
            </a:extLst>
          </p:cNvPr>
          <p:cNvPicPr>
            <a:picLocks noChangeAspect="1"/>
          </p:cNvPicPr>
          <p:nvPr/>
        </p:nvPicPr>
        <p:blipFill>
          <a:blip r:embed="rId4"/>
          <a:stretch>
            <a:fillRect/>
          </a:stretch>
        </p:blipFill>
        <p:spPr>
          <a:xfrm>
            <a:off x="4786848" y="747246"/>
            <a:ext cx="3666767" cy="4032666"/>
          </a:xfrm>
          <a:prstGeom prst="rect">
            <a:avLst/>
          </a:prstGeom>
        </p:spPr>
      </p:pic>
    </p:spTree>
    <p:extLst>
      <p:ext uri="{BB962C8B-B14F-4D97-AF65-F5344CB8AC3E}">
        <p14:creationId xmlns:p14="http://schemas.microsoft.com/office/powerpoint/2010/main" val="3382215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1841" y="1904462"/>
            <a:ext cx="7920318" cy="855726"/>
          </a:xfrm>
        </p:spPr>
        <p:txBody>
          <a:bodyPr/>
          <a:lstStyle/>
          <a:p>
            <a:r>
              <a:rPr lang="en-US" dirty="0" err="1"/>
              <a:t>FastAI</a:t>
            </a:r>
            <a:r>
              <a:rPr lang="en-US" dirty="0"/>
              <a:t> Concepts – Put it all together with a demo!</a:t>
            </a:r>
          </a:p>
        </p:txBody>
      </p:sp>
      <p:sp>
        <p:nvSpPr>
          <p:cNvPr id="3" name="Slide Number Placeholder 2"/>
          <p:cNvSpPr>
            <a:spLocks noGrp="1"/>
          </p:cNvSpPr>
          <p:nvPr>
            <p:ph type="sldNum" sz="quarter" idx="10"/>
          </p:nvPr>
        </p:nvSpPr>
        <p:spPr/>
        <p:txBody>
          <a:bodyPr/>
          <a:lstStyle/>
          <a:p>
            <a:fld id="{D0BE6F14-FF48-0F4F-A8AA-2E3F25371E4A}" type="slidenum">
              <a:rPr lang="en-US" smtClean="0"/>
              <a:pPr/>
              <a:t>22</a:t>
            </a:fld>
            <a:endParaRPr lang="en-US"/>
          </a:p>
        </p:txBody>
      </p:sp>
    </p:spTree>
    <p:extLst>
      <p:ext uri="{BB962C8B-B14F-4D97-AF65-F5344CB8AC3E}">
        <p14:creationId xmlns:p14="http://schemas.microsoft.com/office/powerpoint/2010/main" val="3906868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DBC16-EC0B-364C-B579-B101FDA7C321}"/>
              </a:ext>
            </a:extLst>
          </p:cNvPr>
          <p:cNvSpPr>
            <a:spLocks noGrp="1"/>
          </p:cNvSpPr>
          <p:nvPr>
            <p:ph type="title"/>
          </p:nvPr>
        </p:nvSpPr>
        <p:spPr/>
        <p:txBody>
          <a:bodyPr/>
          <a:lstStyle/>
          <a:p>
            <a:r>
              <a:rPr lang="en-US" dirty="0"/>
              <a:t>Main Idea for </a:t>
            </a:r>
            <a:r>
              <a:rPr lang="en-US" dirty="0" err="1"/>
              <a:t>Fastai</a:t>
            </a:r>
            <a:endParaRPr lang="en-US" dirty="0"/>
          </a:p>
        </p:txBody>
      </p:sp>
      <p:sp>
        <p:nvSpPr>
          <p:cNvPr id="3" name="Slide Number Placeholder 2">
            <a:extLst>
              <a:ext uri="{FF2B5EF4-FFF2-40B4-BE49-F238E27FC236}">
                <a16:creationId xmlns:a16="http://schemas.microsoft.com/office/drawing/2014/main" id="{44DD712A-CAF1-B24F-83AC-EA45F82F3196}"/>
              </a:ext>
            </a:extLst>
          </p:cNvPr>
          <p:cNvSpPr>
            <a:spLocks noGrp="1"/>
          </p:cNvSpPr>
          <p:nvPr>
            <p:ph type="sldNum" sz="quarter" idx="10"/>
          </p:nvPr>
        </p:nvSpPr>
        <p:spPr/>
        <p:txBody>
          <a:bodyPr/>
          <a:lstStyle/>
          <a:p>
            <a:fld id="{D0BE6F14-FF48-0F4F-A8AA-2E3F25371E4A}" type="slidenum">
              <a:rPr lang="en-US" smtClean="0"/>
              <a:pPr/>
              <a:t>23</a:t>
            </a:fld>
            <a:endParaRPr lang="en-US"/>
          </a:p>
        </p:txBody>
      </p:sp>
      <p:sp>
        <p:nvSpPr>
          <p:cNvPr id="4" name="Footer Placeholder 3">
            <a:extLst>
              <a:ext uri="{FF2B5EF4-FFF2-40B4-BE49-F238E27FC236}">
                <a16:creationId xmlns:a16="http://schemas.microsoft.com/office/drawing/2014/main" id="{72EFCE65-DD16-4243-979E-F9163949C50A}"/>
              </a:ext>
            </a:extLst>
          </p:cNvPr>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5" name="Text Placeholder 4">
            <a:extLst>
              <a:ext uri="{FF2B5EF4-FFF2-40B4-BE49-F238E27FC236}">
                <a16:creationId xmlns:a16="http://schemas.microsoft.com/office/drawing/2014/main" id="{CE71F235-82DC-144B-B6B9-D559ABC4CF41}"/>
              </a:ext>
            </a:extLst>
          </p:cNvPr>
          <p:cNvSpPr>
            <a:spLocks noGrp="1"/>
          </p:cNvSpPr>
          <p:nvPr>
            <p:ph type="body" sz="quarter" idx="12"/>
          </p:nvPr>
        </p:nvSpPr>
        <p:spPr/>
        <p:txBody>
          <a:bodyPr/>
          <a:lstStyle/>
          <a:p>
            <a:r>
              <a:rPr lang="en-US" dirty="0"/>
              <a:t>Create wrappers around common operations for data and models</a:t>
            </a:r>
          </a:p>
          <a:p>
            <a:endParaRPr lang="en-US" dirty="0"/>
          </a:p>
          <a:p>
            <a:r>
              <a:rPr lang="en-US" dirty="0"/>
              <a:t>Implement a common learning scheme that quickly finds close to state of the art results</a:t>
            </a:r>
          </a:p>
          <a:p>
            <a:endParaRPr lang="en-US" dirty="0"/>
          </a:p>
          <a:p>
            <a:r>
              <a:rPr lang="en-US" dirty="0"/>
              <a:t>For image segmentation: here is the paper describing the original U-Net model for biological samples</a:t>
            </a:r>
          </a:p>
          <a:p>
            <a:r>
              <a:rPr lang="en-US" dirty="0">
                <a:hlinkClick r:id="rId2"/>
              </a:rPr>
              <a:t>https://arxiv.org/pdf/1611.09326.pdf</a:t>
            </a:r>
            <a:endParaRPr lang="en-US" dirty="0"/>
          </a:p>
          <a:p>
            <a:endParaRPr lang="en-US" dirty="0"/>
          </a:p>
          <a:p>
            <a:endParaRPr lang="en-US" dirty="0"/>
          </a:p>
          <a:p>
            <a:r>
              <a:rPr lang="en-US" dirty="0"/>
              <a:t>Installation via simple pip or </a:t>
            </a:r>
            <a:r>
              <a:rPr lang="en-US" dirty="0" err="1"/>
              <a:t>conda</a:t>
            </a:r>
            <a:r>
              <a:rPr lang="en-US" dirty="0"/>
              <a:t>:</a:t>
            </a:r>
          </a:p>
          <a:p>
            <a:r>
              <a:rPr lang="en-US" dirty="0">
                <a:hlinkClick r:id="rId3"/>
              </a:rPr>
              <a:t>https://docs.fast.ai/install.html</a:t>
            </a:r>
            <a:r>
              <a:rPr lang="en-US" dirty="0"/>
              <a:t>  </a:t>
            </a:r>
          </a:p>
          <a:p>
            <a:endParaRPr lang="en-US" dirty="0"/>
          </a:p>
          <a:p>
            <a:r>
              <a:rPr lang="en-US" dirty="0" err="1"/>
              <a:t>conda</a:t>
            </a:r>
            <a:r>
              <a:rPr lang="en-US" dirty="0"/>
              <a:t> install -c </a:t>
            </a:r>
            <a:r>
              <a:rPr lang="en-US" dirty="0" err="1"/>
              <a:t>pytorch</a:t>
            </a:r>
            <a:r>
              <a:rPr lang="en-US" dirty="0"/>
              <a:t> -c </a:t>
            </a:r>
            <a:r>
              <a:rPr lang="en-US" dirty="0" err="1"/>
              <a:t>fastai</a:t>
            </a:r>
            <a:r>
              <a:rPr lang="en-US" dirty="0"/>
              <a:t> </a:t>
            </a:r>
            <a:r>
              <a:rPr lang="en-US" dirty="0" err="1"/>
              <a:t>fastai</a:t>
            </a:r>
            <a:endParaRPr lang="en-US" dirty="0"/>
          </a:p>
        </p:txBody>
      </p:sp>
      <p:sp>
        <p:nvSpPr>
          <p:cNvPr id="6" name="Text Placeholder 5">
            <a:extLst>
              <a:ext uri="{FF2B5EF4-FFF2-40B4-BE49-F238E27FC236}">
                <a16:creationId xmlns:a16="http://schemas.microsoft.com/office/drawing/2014/main" id="{374F5DA6-BC00-1249-85E7-91617ABD7904}"/>
              </a:ext>
            </a:extLst>
          </p:cNvPr>
          <p:cNvSpPr>
            <a:spLocks noGrp="1"/>
          </p:cNvSpPr>
          <p:nvPr>
            <p:ph type="body" sz="quarter" idx="13"/>
          </p:nvPr>
        </p:nvSpPr>
        <p:spPr/>
        <p:txBody>
          <a:bodyPr/>
          <a:lstStyle/>
          <a:p>
            <a:r>
              <a:rPr lang="en-US" dirty="0"/>
              <a:t>Our model results will generally come close to or else outperform the original authors</a:t>
            </a:r>
          </a:p>
        </p:txBody>
      </p:sp>
      <p:pic>
        <p:nvPicPr>
          <p:cNvPr id="8" name="Picture 7" descr="A close up of a piece of paper&#10;&#10;Description automatically generated">
            <a:extLst>
              <a:ext uri="{FF2B5EF4-FFF2-40B4-BE49-F238E27FC236}">
                <a16:creationId xmlns:a16="http://schemas.microsoft.com/office/drawing/2014/main" id="{64C58318-E84E-3549-8087-4B23F5FE69AF}"/>
              </a:ext>
            </a:extLst>
          </p:cNvPr>
          <p:cNvPicPr>
            <a:picLocks noChangeAspect="1"/>
          </p:cNvPicPr>
          <p:nvPr/>
        </p:nvPicPr>
        <p:blipFill>
          <a:blip r:embed="rId4"/>
          <a:stretch>
            <a:fillRect/>
          </a:stretch>
        </p:blipFill>
        <p:spPr>
          <a:xfrm>
            <a:off x="4572000" y="1787951"/>
            <a:ext cx="4381498" cy="2095499"/>
          </a:xfrm>
          <a:prstGeom prst="rect">
            <a:avLst/>
          </a:prstGeom>
        </p:spPr>
      </p:pic>
    </p:spTree>
    <p:extLst>
      <p:ext uri="{BB962C8B-B14F-4D97-AF65-F5344CB8AC3E}">
        <p14:creationId xmlns:p14="http://schemas.microsoft.com/office/powerpoint/2010/main" val="2909639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6B59C-45FC-894F-8DB2-3779505C895E}"/>
              </a:ext>
            </a:extLst>
          </p:cNvPr>
          <p:cNvSpPr>
            <a:spLocks noGrp="1"/>
          </p:cNvSpPr>
          <p:nvPr>
            <p:ph type="title"/>
          </p:nvPr>
        </p:nvSpPr>
        <p:spPr/>
        <p:txBody>
          <a:bodyPr/>
          <a:lstStyle/>
          <a:p>
            <a:r>
              <a:rPr lang="en-US" dirty="0"/>
              <a:t>What is segmentation?</a:t>
            </a:r>
          </a:p>
        </p:txBody>
      </p:sp>
      <p:sp>
        <p:nvSpPr>
          <p:cNvPr id="3" name="Slide Number Placeholder 2">
            <a:extLst>
              <a:ext uri="{FF2B5EF4-FFF2-40B4-BE49-F238E27FC236}">
                <a16:creationId xmlns:a16="http://schemas.microsoft.com/office/drawing/2014/main" id="{A8857888-19B8-C146-9456-1DDDA22D947F}"/>
              </a:ext>
            </a:extLst>
          </p:cNvPr>
          <p:cNvSpPr>
            <a:spLocks noGrp="1"/>
          </p:cNvSpPr>
          <p:nvPr>
            <p:ph type="sldNum" sz="quarter" idx="10"/>
          </p:nvPr>
        </p:nvSpPr>
        <p:spPr/>
        <p:txBody>
          <a:bodyPr/>
          <a:lstStyle/>
          <a:p>
            <a:fld id="{D0BE6F14-FF48-0F4F-A8AA-2E3F25371E4A}" type="slidenum">
              <a:rPr lang="en-US" smtClean="0"/>
              <a:pPr/>
              <a:t>24</a:t>
            </a:fld>
            <a:endParaRPr lang="en-US"/>
          </a:p>
        </p:txBody>
      </p:sp>
      <p:sp>
        <p:nvSpPr>
          <p:cNvPr id="4" name="Footer Placeholder 3">
            <a:extLst>
              <a:ext uri="{FF2B5EF4-FFF2-40B4-BE49-F238E27FC236}">
                <a16:creationId xmlns:a16="http://schemas.microsoft.com/office/drawing/2014/main" id="{C2AD7406-01E4-DD46-B8FB-6C35405D9AB7}"/>
              </a:ext>
            </a:extLst>
          </p:cNvPr>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5" name="Text Placeholder 4">
            <a:extLst>
              <a:ext uri="{FF2B5EF4-FFF2-40B4-BE49-F238E27FC236}">
                <a16:creationId xmlns:a16="http://schemas.microsoft.com/office/drawing/2014/main" id="{7A0E5405-5991-C14D-8BD7-39F909880CA7}"/>
              </a:ext>
            </a:extLst>
          </p:cNvPr>
          <p:cNvSpPr>
            <a:spLocks noGrp="1"/>
          </p:cNvSpPr>
          <p:nvPr>
            <p:ph type="body" sz="quarter" idx="12"/>
          </p:nvPr>
        </p:nvSpPr>
        <p:spPr/>
        <p:txBody>
          <a:bodyPr/>
          <a:lstStyle/>
          <a:p>
            <a:r>
              <a:rPr lang="en-US" dirty="0"/>
              <a:t>Semantic Segmentation: Parsing thru each pixel of an image and assigning that pixel to one of a finite classes</a:t>
            </a:r>
          </a:p>
          <a:p>
            <a:endParaRPr lang="en-US" dirty="0"/>
          </a:p>
          <a:p>
            <a:r>
              <a:rPr lang="en-US" dirty="0"/>
              <a:t>The classes are typically labelled according to identifiable objects a client cares about inside each image</a:t>
            </a:r>
          </a:p>
          <a:p>
            <a:endParaRPr lang="en-US" dirty="0"/>
          </a:p>
          <a:p>
            <a:r>
              <a:rPr lang="en-US" dirty="0"/>
              <a:t>Examples could include: pedestrians, sports balls, sports players, buildings, roads, or any such item that you wish to count, locate, determine extent or area</a:t>
            </a:r>
          </a:p>
        </p:txBody>
      </p:sp>
      <p:sp>
        <p:nvSpPr>
          <p:cNvPr id="6" name="Text Placeholder 5">
            <a:extLst>
              <a:ext uri="{FF2B5EF4-FFF2-40B4-BE49-F238E27FC236}">
                <a16:creationId xmlns:a16="http://schemas.microsoft.com/office/drawing/2014/main" id="{5DDEFD07-5DCE-024F-88C5-B3B4366EEB1A}"/>
              </a:ext>
            </a:extLst>
          </p:cNvPr>
          <p:cNvSpPr>
            <a:spLocks noGrp="1"/>
          </p:cNvSpPr>
          <p:nvPr>
            <p:ph type="body" sz="quarter" idx="13"/>
          </p:nvPr>
        </p:nvSpPr>
        <p:spPr>
          <a:xfrm>
            <a:off x="4343400" y="1123950"/>
            <a:ext cx="4760898" cy="3506892"/>
          </a:xfrm>
          <a:ln>
            <a:solidFill>
              <a:schemeClr val="tx1"/>
            </a:solidFill>
          </a:ln>
        </p:spPr>
        <p:txBody>
          <a:bodyPr/>
          <a:lstStyle/>
          <a:p>
            <a:r>
              <a:rPr lang="en-US" dirty="0"/>
              <a:t>Example: Images containing bicycle crossing sign, pedestrians, buildings, sidewalks, </a:t>
            </a:r>
            <a:r>
              <a:rPr lang="en-US" dirty="0" err="1"/>
              <a:t>etc</a:t>
            </a:r>
            <a:endParaRPr lang="en-US" dirty="0"/>
          </a:p>
          <a:p>
            <a:endParaRPr lang="en-US" dirty="0"/>
          </a:p>
        </p:txBody>
      </p:sp>
      <p:pic>
        <p:nvPicPr>
          <p:cNvPr id="7" name="Picture 6">
            <a:extLst>
              <a:ext uri="{FF2B5EF4-FFF2-40B4-BE49-F238E27FC236}">
                <a16:creationId xmlns:a16="http://schemas.microsoft.com/office/drawing/2014/main" id="{FCD1301F-119F-914B-9CD1-172FC14C352F}"/>
              </a:ext>
            </a:extLst>
          </p:cNvPr>
          <p:cNvPicPr>
            <a:picLocks noChangeAspect="1"/>
          </p:cNvPicPr>
          <p:nvPr/>
        </p:nvPicPr>
        <p:blipFill>
          <a:blip r:embed="rId2"/>
          <a:stretch>
            <a:fillRect/>
          </a:stretch>
        </p:blipFill>
        <p:spPr>
          <a:xfrm>
            <a:off x="4343400" y="1784874"/>
            <a:ext cx="2435196" cy="1853409"/>
          </a:xfrm>
          <a:prstGeom prst="rect">
            <a:avLst/>
          </a:prstGeom>
        </p:spPr>
      </p:pic>
      <p:pic>
        <p:nvPicPr>
          <p:cNvPr id="8" name="Picture 7">
            <a:extLst>
              <a:ext uri="{FF2B5EF4-FFF2-40B4-BE49-F238E27FC236}">
                <a16:creationId xmlns:a16="http://schemas.microsoft.com/office/drawing/2014/main" id="{87E30755-26D6-7A46-B1EE-6E78A939A8A3}"/>
              </a:ext>
            </a:extLst>
          </p:cNvPr>
          <p:cNvPicPr>
            <a:picLocks noChangeAspect="1"/>
          </p:cNvPicPr>
          <p:nvPr/>
        </p:nvPicPr>
        <p:blipFill>
          <a:blip r:embed="rId3"/>
          <a:stretch>
            <a:fillRect/>
          </a:stretch>
        </p:blipFill>
        <p:spPr>
          <a:xfrm>
            <a:off x="6669101" y="1784874"/>
            <a:ext cx="2435197" cy="1853409"/>
          </a:xfrm>
          <a:prstGeom prst="rect">
            <a:avLst/>
          </a:prstGeom>
        </p:spPr>
      </p:pic>
      <p:sp>
        <p:nvSpPr>
          <p:cNvPr id="9" name="TextBox 8">
            <a:extLst>
              <a:ext uri="{FF2B5EF4-FFF2-40B4-BE49-F238E27FC236}">
                <a16:creationId xmlns:a16="http://schemas.microsoft.com/office/drawing/2014/main" id="{94E10667-1010-CE4A-9BAB-185269C2FD6C}"/>
              </a:ext>
            </a:extLst>
          </p:cNvPr>
          <p:cNvSpPr txBox="1"/>
          <p:nvPr/>
        </p:nvSpPr>
        <p:spPr>
          <a:xfrm>
            <a:off x="4877798" y="1573175"/>
            <a:ext cx="683200" cy="300082"/>
          </a:xfrm>
          <a:prstGeom prst="rect">
            <a:avLst/>
          </a:prstGeom>
          <a:noFill/>
        </p:spPr>
        <p:txBody>
          <a:bodyPr wrap="none" rtlCol="0">
            <a:spAutoFit/>
          </a:bodyPr>
          <a:lstStyle/>
          <a:p>
            <a:r>
              <a:rPr lang="en-US" dirty="0"/>
              <a:t>Image</a:t>
            </a:r>
          </a:p>
        </p:txBody>
      </p:sp>
      <p:sp>
        <p:nvSpPr>
          <p:cNvPr id="10" name="TextBox 9">
            <a:extLst>
              <a:ext uri="{FF2B5EF4-FFF2-40B4-BE49-F238E27FC236}">
                <a16:creationId xmlns:a16="http://schemas.microsoft.com/office/drawing/2014/main" id="{AEDF578B-6545-9D46-B492-A5C23DFC562B}"/>
              </a:ext>
            </a:extLst>
          </p:cNvPr>
          <p:cNvSpPr txBox="1"/>
          <p:nvPr/>
        </p:nvSpPr>
        <p:spPr>
          <a:xfrm>
            <a:off x="7000078" y="1573175"/>
            <a:ext cx="1773242" cy="300082"/>
          </a:xfrm>
          <a:prstGeom prst="rect">
            <a:avLst/>
          </a:prstGeom>
          <a:noFill/>
        </p:spPr>
        <p:txBody>
          <a:bodyPr wrap="none" rtlCol="0">
            <a:spAutoFit/>
          </a:bodyPr>
          <a:lstStyle/>
          <a:p>
            <a:r>
              <a:rPr lang="en-US" dirty="0"/>
              <a:t>Segmentation labels</a:t>
            </a:r>
          </a:p>
        </p:txBody>
      </p:sp>
    </p:spTree>
    <p:extLst>
      <p:ext uri="{BB962C8B-B14F-4D97-AF65-F5344CB8AC3E}">
        <p14:creationId xmlns:p14="http://schemas.microsoft.com/office/powerpoint/2010/main" val="1568733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57A8E-E3F8-1848-ACC9-8FF49B7EB7A9}"/>
              </a:ext>
            </a:extLst>
          </p:cNvPr>
          <p:cNvSpPr>
            <a:spLocks noGrp="1"/>
          </p:cNvSpPr>
          <p:nvPr>
            <p:ph type="title"/>
          </p:nvPr>
        </p:nvSpPr>
        <p:spPr/>
        <p:txBody>
          <a:bodyPr/>
          <a:lstStyle/>
          <a:p>
            <a:r>
              <a:rPr lang="en-US" dirty="0"/>
              <a:t>The main idea?</a:t>
            </a:r>
          </a:p>
        </p:txBody>
      </p:sp>
      <p:sp>
        <p:nvSpPr>
          <p:cNvPr id="3" name="Slide Number Placeholder 2">
            <a:extLst>
              <a:ext uri="{FF2B5EF4-FFF2-40B4-BE49-F238E27FC236}">
                <a16:creationId xmlns:a16="http://schemas.microsoft.com/office/drawing/2014/main" id="{A6351F43-71DC-1340-A5E8-F143D2020891}"/>
              </a:ext>
            </a:extLst>
          </p:cNvPr>
          <p:cNvSpPr>
            <a:spLocks noGrp="1"/>
          </p:cNvSpPr>
          <p:nvPr>
            <p:ph type="sldNum" sz="quarter" idx="10"/>
          </p:nvPr>
        </p:nvSpPr>
        <p:spPr/>
        <p:txBody>
          <a:bodyPr/>
          <a:lstStyle/>
          <a:p>
            <a:fld id="{D0BE6F14-FF48-0F4F-A8AA-2E3F25371E4A}" type="slidenum">
              <a:rPr lang="en-US" smtClean="0"/>
              <a:pPr/>
              <a:t>25</a:t>
            </a:fld>
            <a:endParaRPr lang="en-US"/>
          </a:p>
        </p:txBody>
      </p:sp>
      <p:sp>
        <p:nvSpPr>
          <p:cNvPr id="4" name="Footer Placeholder 3">
            <a:extLst>
              <a:ext uri="{FF2B5EF4-FFF2-40B4-BE49-F238E27FC236}">
                <a16:creationId xmlns:a16="http://schemas.microsoft.com/office/drawing/2014/main" id="{B8EA8937-0C97-024A-9E06-E009620A2087}"/>
              </a:ext>
            </a:extLst>
          </p:cNvPr>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5" name="Text Placeholder 4">
            <a:extLst>
              <a:ext uri="{FF2B5EF4-FFF2-40B4-BE49-F238E27FC236}">
                <a16:creationId xmlns:a16="http://schemas.microsoft.com/office/drawing/2014/main" id="{39F8D575-6CA3-2040-9F66-AAB6A9900F3B}"/>
              </a:ext>
            </a:extLst>
          </p:cNvPr>
          <p:cNvSpPr>
            <a:spLocks noGrp="1"/>
          </p:cNvSpPr>
          <p:nvPr>
            <p:ph type="body" sz="quarter" idx="12"/>
          </p:nvPr>
        </p:nvSpPr>
        <p:spPr>
          <a:xfrm>
            <a:off x="228600" y="965132"/>
            <a:ext cx="4114800" cy="3584448"/>
          </a:xfrm>
        </p:spPr>
        <p:txBody>
          <a:bodyPr/>
          <a:lstStyle/>
          <a:p>
            <a:r>
              <a:rPr lang="en-US" dirty="0"/>
              <a:t>Figure put a labeling scheme that is not too laborious (people have already figured out a pretty good way) to label each pixel in an image</a:t>
            </a:r>
          </a:p>
          <a:p>
            <a:endParaRPr lang="en-US" dirty="0"/>
          </a:p>
          <a:p>
            <a:r>
              <a:rPr lang="en-US" dirty="0"/>
              <a:t>Loop thru each pixel in an image and classify it according to the labeling scheme</a:t>
            </a:r>
          </a:p>
          <a:p>
            <a:endParaRPr lang="en-US" dirty="0"/>
          </a:p>
          <a:p>
            <a:r>
              <a:rPr lang="en-US" dirty="0"/>
              <a:t>Easy right?</a:t>
            </a:r>
          </a:p>
        </p:txBody>
      </p:sp>
      <p:sp>
        <p:nvSpPr>
          <p:cNvPr id="6" name="Text Placeholder 5">
            <a:extLst>
              <a:ext uri="{FF2B5EF4-FFF2-40B4-BE49-F238E27FC236}">
                <a16:creationId xmlns:a16="http://schemas.microsoft.com/office/drawing/2014/main" id="{33F699A7-8A3B-464C-9BBF-DCC29E862603}"/>
              </a:ext>
            </a:extLst>
          </p:cNvPr>
          <p:cNvSpPr>
            <a:spLocks noGrp="1"/>
          </p:cNvSpPr>
          <p:nvPr>
            <p:ph type="body" sz="quarter" idx="13"/>
          </p:nvPr>
        </p:nvSpPr>
        <p:spPr>
          <a:xfrm>
            <a:off x="4800600" y="972948"/>
            <a:ext cx="4114800" cy="2139367"/>
          </a:xfrm>
          <a:ln>
            <a:solidFill>
              <a:schemeClr val="tx1"/>
            </a:solidFill>
          </a:ln>
        </p:spPr>
        <p:txBody>
          <a:bodyPr/>
          <a:lstStyle/>
          <a:p>
            <a:r>
              <a:rPr lang="en-US" dirty="0"/>
              <a:t>Explanation of labeling scheme:</a:t>
            </a:r>
          </a:p>
          <a:p>
            <a:endParaRPr lang="en-US" dirty="0"/>
          </a:p>
          <a:p>
            <a:r>
              <a:rPr lang="en-US" dirty="0"/>
              <a:t>Allow a human editor to “paint” over an image using different colors – one for each item of interest in an image</a:t>
            </a:r>
          </a:p>
          <a:p>
            <a:endParaRPr lang="en-US" dirty="0"/>
          </a:p>
          <a:p>
            <a:r>
              <a:rPr lang="en-US" dirty="0"/>
              <a:t>Use the painted image as a template or mask. Each color will also be associated with a text file – sort of an index – that specifies which color is which kind of class</a:t>
            </a:r>
          </a:p>
        </p:txBody>
      </p:sp>
      <p:pic>
        <p:nvPicPr>
          <p:cNvPr id="7" name="Picture 6">
            <a:extLst>
              <a:ext uri="{FF2B5EF4-FFF2-40B4-BE49-F238E27FC236}">
                <a16:creationId xmlns:a16="http://schemas.microsoft.com/office/drawing/2014/main" id="{B8025F8E-41DA-4B4E-A828-5D37B6157B53}"/>
              </a:ext>
            </a:extLst>
          </p:cNvPr>
          <p:cNvPicPr>
            <a:picLocks noChangeAspect="1"/>
          </p:cNvPicPr>
          <p:nvPr/>
        </p:nvPicPr>
        <p:blipFill>
          <a:blip r:embed="rId2"/>
          <a:stretch>
            <a:fillRect/>
          </a:stretch>
        </p:blipFill>
        <p:spPr>
          <a:xfrm>
            <a:off x="167633" y="2854989"/>
            <a:ext cx="2435197" cy="1853409"/>
          </a:xfrm>
          <a:prstGeom prst="rect">
            <a:avLst/>
          </a:prstGeom>
        </p:spPr>
      </p:pic>
      <p:sp>
        <p:nvSpPr>
          <p:cNvPr id="8" name="Rectangle 7">
            <a:extLst>
              <a:ext uri="{FF2B5EF4-FFF2-40B4-BE49-F238E27FC236}">
                <a16:creationId xmlns:a16="http://schemas.microsoft.com/office/drawing/2014/main" id="{CC677619-0DB5-1848-99C5-ED9FD32FF6BD}"/>
              </a:ext>
            </a:extLst>
          </p:cNvPr>
          <p:cNvSpPr/>
          <p:nvPr/>
        </p:nvSpPr>
        <p:spPr>
          <a:xfrm>
            <a:off x="2963410" y="3428611"/>
            <a:ext cx="5700320" cy="1338828"/>
          </a:xfrm>
          <a:prstGeom prst="rect">
            <a:avLst/>
          </a:prstGeom>
          <a:solidFill>
            <a:schemeClr val="tx2">
              <a:lumMod val="20000"/>
              <a:lumOff val="80000"/>
            </a:schemeClr>
          </a:solidFill>
        </p:spPr>
        <p:txBody>
          <a:bodyPr wrap="square">
            <a:spAutoFit/>
          </a:bodyPr>
          <a:lstStyle/>
          <a:p>
            <a:r>
              <a:rPr lang="en-US" dirty="0"/>
              <a:t>['Animal', 'Archway', 'Bicyclist', 'Bridge', 'Building', 'Car', '</a:t>
            </a:r>
            <a:r>
              <a:rPr lang="en-US" dirty="0" err="1"/>
              <a:t>CartLuggagePram</a:t>
            </a:r>
            <a:r>
              <a:rPr lang="en-US" dirty="0"/>
              <a:t>', 'Child', '</a:t>
            </a:r>
            <a:r>
              <a:rPr lang="en-US" dirty="0" err="1"/>
              <a:t>Column_Pole</a:t>
            </a:r>
            <a:r>
              <a:rPr lang="en-US" dirty="0"/>
              <a:t>', 'Fence', '</a:t>
            </a:r>
            <a:r>
              <a:rPr lang="en-US" dirty="0" err="1"/>
              <a:t>LaneMkgsDriv</a:t>
            </a:r>
            <a:r>
              <a:rPr lang="en-US" dirty="0"/>
              <a:t>', '</a:t>
            </a:r>
            <a:r>
              <a:rPr lang="en-US" dirty="0" err="1"/>
              <a:t>LaneMkgsNonDriv</a:t>
            </a:r>
            <a:r>
              <a:rPr lang="en-US" dirty="0"/>
              <a:t>', '</a:t>
            </a:r>
            <a:r>
              <a:rPr lang="en-US" dirty="0" err="1"/>
              <a:t>Misc_Text</a:t>
            </a:r>
            <a:r>
              <a:rPr lang="en-US" dirty="0"/>
              <a:t>', '</a:t>
            </a:r>
            <a:r>
              <a:rPr lang="en-US" dirty="0" err="1"/>
              <a:t>MotorcycleScooter</a:t>
            </a:r>
            <a:r>
              <a:rPr lang="en-US" dirty="0"/>
              <a:t>', '</a:t>
            </a:r>
            <a:r>
              <a:rPr lang="en-US" dirty="0" err="1"/>
              <a:t>OtherMoving</a:t>
            </a:r>
            <a:r>
              <a:rPr lang="en-US" dirty="0"/>
              <a:t>', '</a:t>
            </a:r>
            <a:r>
              <a:rPr lang="en-US" dirty="0" err="1"/>
              <a:t>ParkingBlock</a:t>
            </a:r>
            <a:r>
              <a:rPr lang="en-US" dirty="0"/>
              <a:t>', 'Pedestrian', 'Road', '</a:t>
            </a:r>
            <a:r>
              <a:rPr lang="en-US" dirty="0" err="1"/>
              <a:t>RoadShoulder</a:t>
            </a:r>
            <a:r>
              <a:rPr lang="en-US" dirty="0"/>
              <a:t>', 'Sidewalk', '</a:t>
            </a:r>
            <a:r>
              <a:rPr lang="en-US" dirty="0" err="1"/>
              <a:t>SignSymbol</a:t>
            </a:r>
            <a:r>
              <a:rPr lang="en-US" dirty="0"/>
              <a:t>', 'Sky', '</a:t>
            </a:r>
            <a:r>
              <a:rPr lang="en-US" dirty="0" err="1"/>
              <a:t>SUVPickupTruck</a:t>
            </a:r>
            <a:r>
              <a:rPr lang="en-US" dirty="0"/>
              <a:t>', '</a:t>
            </a:r>
            <a:r>
              <a:rPr lang="en-US" dirty="0" err="1"/>
              <a:t>TrafficCone</a:t>
            </a:r>
            <a:r>
              <a:rPr lang="en-US" dirty="0"/>
              <a:t>', '</a:t>
            </a:r>
            <a:r>
              <a:rPr lang="en-US" dirty="0" err="1"/>
              <a:t>TrafficLight</a:t>
            </a:r>
            <a:r>
              <a:rPr lang="en-US" dirty="0"/>
              <a:t>', 'Train', 'Tree', '</a:t>
            </a:r>
            <a:r>
              <a:rPr lang="en-US" dirty="0" err="1"/>
              <a:t>Truck_Bus</a:t>
            </a:r>
            <a:r>
              <a:rPr lang="en-US" dirty="0"/>
              <a:t>', 'Tunnel', '</a:t>
            </a:r>
            <a:r>
              <a:rPr lang="en-US" dirty="0" err="1"/>
              <a:t>VegetationMisc</a:t>
            </a:r>
            <a:r>
              <a:rPr lang="en-US" dirty="0"/>
              <a:t>', 'Void', 'Wall']</a:t>
            </a:r>
          </a:p>
        </p:txBody>
      </p:sp>
      <p:cxnSp>
        <p:nvCxnSpPr>
          <p:cNvPr id="10" name="Straight Arrow Connector 9">
            <a:extLst>
              <a:ext uri="{FF2B5EF4-FFF2-40B4-BE49-F238E27FC236}">
                <a16:creationId xmlns:a16="http://schemas.microsoft.com/office/drawing/2014/main" id="{99678F99-44B7-BD4A-91D7-B176A8609D7B}"/>
              </a:ext>
            </a:extLst>
          </p:cNvPr>
          <p:cNvCxnSpPr>
            <a:cxnSpLocks/>
          </p:cNvCxnSpPr>
          <p:nvPr/>
        </p:nvCxnSpPr>
        <p:spPr>
          <a:xfrm flipH="1" flipV="1">
            <a:off x="595618" y="3934889"/>
            <a:ext cx="3747782" cy="163137"/>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2E28D511-870B-9444-91B2-71BC7A9FF70E}"/>
              </a:ext>
            </a:extLst>
          </p:cNvPr>
          <p:cNvCxnSpPr>
            <a:cxnSpLocks/>
          </p:cNvCxnSpPr>
          <p:nvPr/>
        </p:nvCxnSpPr>
        <p:spPr>
          <a:xfrm flipH="1" flipV="1">
            <a:off x="2056704" y="3310723"/>
            <a:ext cx="4100815" cy="198231"/>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2CF7A69-BA20-284F-908D-9A249454E8AB}"/>
              </a:ext>
            </a:extLst>
          </p:cNvPr>
          <p:cNvCxnSpPr>
            <a:cxnSpLocks/>
          </p:cNvCxnSpPr>
          <p:nvPr/>
        </p:nvCxnSpPr>
        <p:spPr>
          <a:xfrm flipH="1" flipV="1">
            <a:off x="2172749" y="4098025"/>
            <a:ext cx="4974672" cy="80343"/>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1B23492-6F14-D248-8C88-C19DB17A4D4D}"/>
              </a:ext>
            </a:extLst>
          </p:cNvPr>
          <p:cNvCxnSpPr>
            <a:cxnSpLocks/>
          </p:cNvCxnSpPr>
          <p:nvPr/>
        </p:nvCxnSpPr>
        <p:spPr>
          <a:xfrm flipH="1">
            <a:off x="922790" y="3636219"/>
            <a:ext cx="3737295" cy="402863"/>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1257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47F08-1C44-7149-A354-F979A0788239}"/>
              </a:ext>
            </a:extLst>
          </p:cNvPr>
          <p:cNvSpPr>
            <a:spLocks noGrp="1"/>
          </p:cNvSpPr>
          <p:nvPr>
            <p:ph type="title"/>
          </p:nvPr>
        </p:nvSpPr>
        <p:spPr>
          <a:xfrm>
            <a:off x="228600" y="160223"/>
            <a:ext cx="4114800" cy="855726"/>
          </a:xfrm>
        </p:spPr>
        <p:txBody>
          <a:bodyPr/>
          <a:lstStyle/>
          <a:p>
            <a:r>
              <a:rPr lang="en-US" dirty="0"/>
              <a:t>Datasets</a:t>
            </a:r>
            <a:br>
              <a:rPr lang="en-US" dirty="0"/>
            </a:br>
            <a:endParaRPr lang="en-US" dirty="0"/>
          </a:p>
        </p:txBody>
      </p:sp>
      <p:sp>
        <p:nvSpPr>
          <p:cNvPr id="3" name="Slide Number Placeholder 2">
            <a:extLst>
              <a:ext uri="{FF2B5EF4-FFF2-40B4-BE49-F238E27FC236}">
                <a16:creationId xmlns:a16="http://schemas.microsoft.com/office/drawing/2014/main" id="{526A020A-2EB4-2640-BD6C-85F79CB71DB7}"/>
              </a:ext>
            </a:extLst>
          </p:cNvPr>
          <p:cNvSpPr>
            <a:spLocks noGrp="1"/>
          </p:cNvSpPr>
          <p:nvPr>
            <p:ph type="sldNum" sz="quarter" idx="10"/>
          </p:nvPr>
        </p:nvSpPr>
        <p:spPr/>
        <p:txBody>
          <a:bodyPr/>
          <a:lstStyle/>
          <a:p>
            <a:fld id="{D0BE6F14-FF48-0F4F-A8AA-2E3F25371E4A}" type="slidenum">
              <a:rPr lang="en-US" smtClean="0"/>
              <a:pPr/>
              <a:t>26</a:t>
            </a:fld>
            <a:endParaRPr lang="en-US"/>
          </a:p>
        </p:txBody>
      </p:sp>
      <p:sp>
        <p:nvSpPr>
          <p:cNvPr id="4" name="Footer Placeholder 3">
            <a:extLst>
              <a:ext uri="{FF2B5EF4-FFF2-40B4-BE49-F238E27FC236}">
                <a16:creationId xmlns:a16="http://schemas.microsoft.com/office/drawing/2014/main" id="{308EADF1-48DF-3F40-B412-2E143701385E}"/>
              </a:ext>
            </a:extLst>
          </p:cNvPr>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5" name="Text Placeholder 4">
            <a:extLst>
              <a:ext uri="{FF2B5EF4-FFF2-40B4-BE49-F238E27FC236}">
                <a16:creationId xmlns:a16="http://schemas.microsoft.com/office/drawing/2014/main" id="{94A6CEEF-BB3C-ED43-AFD4-493424577049}"/>
              </a:ext>
            </a:extLst>
          </p:cNvPr>
          <p:cNvSpPr>
            <a:spLocks noGrp="1"/>
          </p:cNvSpPr>
          <p:nvPr>
            <p:ph type="body" sz="quarter" idx="12"/>
          </p:nvPr>
        </p:nvSpPr>
        <p:spPr>
          <a:xfrm>
            <a:off x="4800600" y="2571750"/>
            <a:ext cx="3923950" cy="2245936"/>
          </a:xfrm>
          <a:ln w="28575">
            <a:solidFill>
              <a:schemeClr val="tx1"/>
            </a:solidFill>
          </a:ln>
        </p:spPr>
        <p:txBody>
          <a:bodyPr/>
          <a:lstStyle/>
          <a:p>
            <a:r>
              <a:rPr lang="en-US" dirty="0"/>
              <a:t>['Animal', 'Archway', 'Bicyclist', 'Bridge', 'Building', 'Car', '</a:t>
            </a:r>
            <a:r>
              <a:rPr lang="en-US" dirty="0" err="1"/>
              <a:t>CartLuggagePram</a:t>
            </a:r>
            <a:r>
              <a:rPr lang="en-US" dirty="0"/>
              <a:t>', 'Child', '</a:t>
            </a:r>
            <a:r>
              <a:rPr lang="en-US" dirty="0" err="1"/>
              <a:t>Column_Pole</a:t>
            </a:r>
            <a:r>
              <a:rPr lang="en-US" dirty="0"/>
              <a:t>', 'Fence', '</a:t>
            </a:r>
            <a:r>
              <a:rPr lang="en-US" dirty="0" err="1"/>
              <a:t>LaneMkgsDriv</a:t>
            </a:r>
            <a:r>
              <a:rPr lang="en-US" dirty="0"/>
              <a:t>', '</a:t>
            </a:r>
            <a:r>
              <a:rPr lang="en-US" dirty="0" err="1"/>
              <a:t>LaneMkgsNonDriv</a:t>
            </a:r>
            <a:r>
              <a:rPr lang="en-US" dirty="0"/>
              <a:t>', '</a:t>
            </a:r>
            <a:r>
              <a:rPr lang="en-US" dirty="0" err="1"/>
              <a:t>Misc_Text</a:t>
            </a:r>
            <a:r>
              <a:rPr lang="en-US" dirty="0"/>
              <a:t>', '</a:t>
            </a:r>
            <a:r>
              <a:rPr lang="en-US" dirty="0" err="1"/>
              <a:t>MotorcycleScooter</a:t>
            </a:r>
            <a:r>
              <a:rPr lang="en-US" dirty="0"/>
              <a:t>', '</a:t>
            </a:r>
            <a:r>
              <a:rPr lang="en-US" dirty="0" err="1"/>
              <a:t>OtherMoving</a:t>
            </a:r>
            <a:r>
              <a:rPr lang="en-US" dirty="0"/>
              <a:t>', '</a:t>
            </a:r>
            <a:r>
              <a:rPr lang="en-US" dirty="0" err="1"/>
              <a:t>ParkingBlock</a:t>
            </a:r>
            <a:r>
              <a:rPr lang="en-US" dirty="0"/>
              <a:t>', 'Pedestrian', 'Road', '</a:t>
            </a:r>
            <a:r>
              <a:rPr lang="en-US" dirty="0" err="1"/>
              <a:t>RoadShoulder</a:t>
            </a:r>
            <a:r>
              <a:rPr lang="en-US" dirty="0"/>
              <a:t>', 'Sidewalk', '</a:t>
            </a:r>
            <a:r>
              <a:rPr lang="en-US" dirty="0" err="1"/>
              <a:t>SignSymbol</a:t>
            </a:r>
            <a:r>
              <a:rPr lang="en-US" dirty="0"/>
              <a:t>', 'Sky', '</a:t>
            </a:r>
            <a:r>
              <a:rPr lang="en-US" dirty="0" err="1"/>
              <a:t>SUVPickupTruck</a:t>
            </a:r>
            <a:r>
              <a:rPr lang="en-US" dirty="0"/>
              <a:t>', '</a:t>
            </a:r>
            <a:r>
              <a:rPr lang="en-US" dirty="0" err="1"/>
              <a:t>TrafficCone</a:t>
            </a:r>
            <a:r>
              <a:rPr lang="en-US" dirty="0"/>
              <a:t>', '</a:t>
            </a:r>
            <a:r>
              <a:rPr lang="en-US" dirty="0" err="1"/>
              <a:t>TrafficLight</a:t>
            </a:r>
            <a:r>
              <a:rPr lang="en-US" dirty="0"/>
              <a:t>', 'Train', 'Tree', '</a:t>
            </a:r>
            <a:r>
              <a:rPr lang="en-US" dirty="0" err="1"/>
              <a:t>Truck_Bus</a:t>
            </a:r>
            <a:r>
              <a:rPr lang="en-US" dirty="0"/>
              <a:t>', 'Tunnel', '</a:t>
            </a:r>
            <a:r>
              <a:rPr lang="en-US" dirty="0" err="1"/>
              <a:t>VegetationMisc</a:t>
            </a:r>
            <a:r>
              <a:rPr lang="en-US" dirty="0"/>
              <a:t>', 'Void', 'Wall']</a:t>
            </a:r>
          </a:p>
        </p:txBody>
      </p:sp>
      <p:sp>
        <p:nvSpPr>
          <p:cNvPr id="7" name="Can 6">
            <a:extLst>
              <a:ext uri="{FF2B5EF4-FFF2-40B4-BE49-F238E27FC236}">
                <a16:creationId xmlns:a16="http://schemas.microsoft.com/office/drawing/2014/main" id="{10823F76-8F94-4E43-B134-41F7708DB9D2}"/>
              </a:ext>
            </a:extLst>
          </p:cNvPr>
          <p:cNvSpPr/>
          <p:nvPr/>
        </p:nvSpPr>
        <p:spPr>
          <a:xfrm>
            <a:off x="679508" y="2348917"/>
            <a:ext cx="947956" cy="998290"/>
          </a:xfrm>
          <a:prstGeom prst="can">
            <a:avLst/>
          </a:prstGeom>
          <a:solidFill>
            <a:schemeClr val="bg2"/>
          </a:solidFill>
          <a:ln>
            <a:solidFill>
              <a:schemeClr val="tx1"/>
            </a:solidFill>
          </a:ln>
        </p:spPr>
        <p:txBody>
          <a:bodyPr wrap="square" lIns="0" tIns="0" rIns="0" bIns="0" rtlCol="0" anchor="ctr">
            <a:noAutofit/>
          </a:bodyPr>
          <a:lstStyle/>
          <a:p>
            <a:pPr algn="ctr"/>
            <a:r>
              <a:rPr lang="en-US" sz="1200" dirty="0">
                <a:solidFill>
                  <a:sysClr val="windowText" lastClr="000000"/>
                </a:solidFill>
                <a:latin typeface="Arial"/>
                <a:cs typeface="Arial"/>
              </a:rPr>
              <a:t>Images</a:t>
            </a:r>
          </a:p>
        </p:txBody>
      </p:sp>
      <p:sp>
        <p:nvSpPr>
          <p:cNvPr id="8" name="Can 7">
            <a:extLst>
              <a:ext uri="{FF2B5EF4-FFF2-40B4-BE49-F238E27FC236}">
                <a16:creationId xmlns:a16="http://schemas.microsoft.com/office/drawing/2014/main" id="{CB6528E8-D411-394C-9BD1-AA875DA6FD35}"/>
              </a:ext>
            </a:extLst>
          </p:cNvPr>
          <p:cNvSpPr/>
          <p:nvPr/>
        </p:nvSpPr>
        <p:spPr>
          <a:xfrm>
            <a:off x="2929855" y="2348916"/>
            <a:ext cx="947956" cy="998290"/>
          </a:xfrm>
          <a:prstGeom prst="can">
            <a:avLst/>
          </a:prstGeom>
          <a:solidFill>
            <a:schemeClr val="bg2"/>
          </a:solidFill>
          <a:ln>
            <a:solidFill>
              <a:schemeClr val="tx1"/>
            </a:solidFill>
          </a:ln>
        </p:spPr>
        <p:txBody>
          <a:bodyPr wrap="square" lIns="0" tIns="0" rIns="0" bIns="0" rtlCol="0" anchor="ctr">
            <a:noAutofit/>
          </a:bodyPr>
          <a:lstStyle/>
          <a:p>
            <a:pPr algn="ctr"/>
            <a:r>
              <a:rPr lang="en-US" sz="1200" dirty="0">
                <a:solidFill>
                  <a:sysClr val="windowText" lastClr="000000"/>
                </a:solidFill>
                <a:latin typeface="Arial"/>
                <a:cs typeface="Arial"/>
              </a:rPr>
              <a:t>Labels</a:t>
            </a:r>
            <a:endParaRPr lang="en-US" sz="1200" dirty="0">
              <a:solidFill>
                <a:srgbClr val="FFFFFF"/>
              </a:solidFill>
              <a:latin typeface="Arial"/>
              <a:cs typeface="Arial"/>
            </a:endParaRPr>
          </a:p>
        </p:txBody>
      </p:sp>
      <p:pic>
        <p:nvPicPr>
          <p:cNvPr id="13" name="Picture 12" descr="A group of people on a city street&#10;&#10;Description automatically generated">
            <a:extLst>
              <a:ext uri="{FF2B5EF4-FFF2-40B4-BE49-F238E27FC236}">
                <a16:creationId xmlns:a16="http://schemas.microsoft.com/office/drawing/2014/main" id="{AB55FE38-6F64-0943-83A7-86B20B4B66AC}"/>
              </a:ext>
            </a:extLst>
          </p:cNvPr>
          <p:cNvPicPr>
            <a:picLocks noChangeAspect="1"/>
          </p:cNvPicPr>
          <p:nvPr/>
        </p:nvPicPr>
        <p:blipFill>
          <a:blip r:embed="rId3"/>
          <a:stretch>
            <a:fillRect/>
          </a:stretch>
        </p:blipFill>
        <p:spPr>
          <a:xfrm>
            <a:off x="228600" y="3484447"/>
            <a:ext cx="1710655" cy="1282991"/>
          </a:xfrm>
          <a:prstGeom prst="rect">
            <a:avLst/>
          </a:prstGeom>
        </p:spPr>
      </p:pic>
      <p:pic>
        <p:nvPicPr>
          <p:cNvPr id="16" name="Picture 15">
            <a:extLst>
              <a:ext uri="{FF2B5EF4-FFF2-40B4-BE49-F238E27FC236}">
                <a16:creationId xmlns:a16="http://schemas.microsoft.com/office/drawing/2014/main" id="{1F68ECEF-F0E6-5145-BF17-9C636D8EA898}"/>
              </a:ext>
            </a:extLst>
          </p:cNvPr>
          <p:cNvPicPr>
            <a:picLocks noChangeAspect="1"/>
          </p:cNvPicPr>
          <p:nvPr/>
        </p:nvPicPr>
        <p:blipFill>
          <a:blip r:embed="rId4"/>
          <a:stretch>
            <a:fillRect/>
          </a:stretch>
        </p:blipFill>
        <p:spPr>
          <a:xfrm>
            <a:off x="2557943" y="3458789"/>
            <a:ext cx="1785457" cy="1358897"/>
          </a:xfrm>
          <a:prstGeom prst="rect">
            <a:avLst/>
          </a:prstGeom>
        </p:spPr>
      </p:pic>
      <p:sp>
        <p:nvSpPr>
          <p:cNvPr id="17" name="Rectangle 16">
            <a:extLst>
              <a:ext uri="{FF2B5EF4-FFF2-40B4-BE49-F238E27FC236}">
                <a16:creationId xmlns:a16="http://schemas.microsoft.com/office/drawing/2014/main" id="{44E7DCB0-06C6-CD4E-8DF1-C51EAF732D8B}"/>
              </a:ext>
            </a:extLst>
          </p:cNvPr>
          <p:cNvSpPr/>
          <p:nvPr/>
        </p:nvSpPr>
        <p:spPr>
          <a:xfrm>
            <a:off x="207718" y="706557"/>
            <a:ext cx="5953874" cy="1338828"/>
          </a:xfrm>
          <a:prstGeom prst="rect">
            <a:avLst/>
          </a:prstGeom>
        </p:spPr>
        <p:txBody>
          <a:bodyPr wrap="none">
            <a:spAutoFit/>
          </a:bodyPr>
          <a:lstStyle/>
          <a:p>
            <a:r>
              <a:rPr lang="en-US" dirty="0"/>
              <a:t>/</a:t>
            </a:r>
            <a:r>
              <a:rPr lang="en-US" dirty="0" err="1"/>
              <a:t>gpfs</a:t>
            </a:r>
            <a:r>
              <a:rPr lang="en-US" dirty="0"/>
              <a:t>/home/s4s004/</a:t>
            </a:r>
            <a:r>
              <a:rPr lang="en-US" dirty="0" err="1"/>
              <a:t>racheseb</a:t>
            </a:r>
            <a:r>
              <a:rPr lang="en-US" dirty="0"/>
              <a:t>/.</a:t>
            </a:r>
            <a:r>
              <a:rPr lang="en-US" dirty="0" err="1"/>
              <a:t>fastai</a:t>
            </a:r>
            <a:r>
              <a:rPr lang="en-US" dirty="0"/>
              <a:t>/data/</a:t>
            </a:r>
            <a:r>
              <a:rPr lang="en-US" dirty="0" err="1"/>
              <a:t>camvid</a:t>
            </a:r>
            <a:r>
              <a:rPr lang="en-US" dirty="0"/>
              <a:t>/</a:t>
            </a:r>
          </a:p>
          <a:p>
            <a:endParaRPr lang="en-US" dirty="0"/>
          </a:p>
          <a:p>
            <a:r>
              <a:rPr lang="en-US" dirty="0" err="1"/>
              <a:t>PosixPath</a:t>
            </a:r>
            <a:r>
              <a:rPr lang="en-US" dirty="0"/>
              <a:t>('/</a:t>
            </a:r>
            <a:r>
              <a:rPr lang="en-US" dirty="0" err="1"/>
              <a:t>gpfs</a:t>
            </a:r>
            <a:r>
              <a:rPr lang="en-US" dirty="0"/>
              <a:t>/home/s4s004/</a:t>
            </a:r>
            <a:r>
              <a:rPr lang="en-US" dirty="0" err="1"/>
              <a:t>racheseb</a:t>
            </a:r>
            <a:r>
              <a:rPr lang="en-US" dirty="0"/>
              <a:t>/.</a:t>
            </a:r>
            <a:r>
              <a:rPr lang="en-US" dirty="0" err="1"/>
              <a:t>fastai</a:t>
            </a:r>
            <a:r>
              <a:rPr lang="en-US" dirty="0"/>
              <a:t>/data/</a:t>
            </a:r>
            <a:r>
              <a:rPr lang="en-US" dirty="0" err="1"/>
              <a:t>camvid</a:t>
            </a:r>
            <a:r>
              <a:rPr lang="en-US" dirty="0"/>
              <a:t>/labels’), </a:t>
            </a:r>
          </a:p>
          <a:p>
            <a:r>
              <a:rPr lang="en-US" dirty="0" err="1"/>
              <a:t>PosixPath</a:t>
            </a:r>
            <a:r>
              <a:rPr lang="en-US" dirty="0"/>
              <a:t>('/</a:t>
            </a:r>
            <a:r>
              <a:rPr lang="en-US" dirty="0" err="1"/>
              <a:t>gpfs</a:t>
            </a:r>
            <a:r>
              <a:rPr lang="en-US" dirty="0"/>
              <a:t>/home/s4s004/</a:t>
            </a:r>
            <a:r>
              <a:rPr lang="en-US" dirty="0" err="1"/>
              <a:t>racheseb</a:t>
            </a:r>
            <a:r>
              <a:rPr lang="en-US" dirty="0"/>
              <a:t>/.</a:t>
            </a:r>
            <a:r>
              <a:rPr lang="en-US" dirty="0" err="1"/>
              <a:t>fastai</a:t>
            </a:r>
            <a:r>
              <a:rPr lang="en-US" dirty="0"/>
              <a:t>/data/</a:t>
            </a:r>
            <a:r>
              <a:rPr lang="en-US" dirty="0" err="1"/>
              <a:t>camvid</a:t>
            </a:r>
            <a:r>
              <a:rPr lang="en-US" dirty="0"/>
              <a:t>/images’), </a:t>
            </a:r>
          </a:p>
          <a:p>
            <a:r>
              <a:rPr lang="en-US" dirty="0" err="1"/>
              <a:t>PosixPath</a:t>
            </a:r>
            <a:r>
              <a:rPr lang="en-US" dirty="0"/>
              <a:t>('/</a:t>
            </a:r>
            <a:r>
              <a:rPr lang="en-US" dirty="0" err="1"/>
              <a:t>gpfs</a:t>
            </a:r>
            <a:r>
              <a:rPr lang="en-US" dirty="0"/>
              <a:t>/home/s4s004/</a:t>
            </a:r>
            <a:r>
              <a:rPr lang="en-US" dirty="0" err="1"/>
              <a:t>racheseb</a:t>
            </a:r>
            <a:r>
              <a:rPr lang="en-US" dirty="0"/>
              <a:t>/.</a:t>
            </a:r>
            <a:r>
              <a:rPr lang="en-US" dirty="0" err="1"/>
              <a:t>fastai</a:t>
            </a:r>
            <a:r>
              <a:rPr lang="en-US" dirty="0"/>
              <a:t>/data/</a:t>
            </a:r>
            <a:r>
              <a:rPr lang="en-US" dirty="0" err="1"/>
              <a:t>camvid</a:t>
            </a:r>
            <a:r>
              <a:rPr lang="en-US" dirty="0"/>
              <a:t>/</a:t>
            </a:r>
            <a:r>
              <a:rPr lang="en-US" dirty="0" err="1"/>
              <a:t>codes.txt</a:t>
            </a:r>
            <a:r>
              <a:rPr lang="en-US" dirty="0"/>
              <a:t>’), </a:t>
            </a:r>
          </a:p>
          <a:p>
            <a:r>
              <a:rPr lang="en-US" dirty="0" err="1"/>
              <a:t>PosixPath</a:t>
            </a:r>
            <a:r>
              <a:rPr lang="en-US" dirty="0"/>
              <a:t>('/</a:t>
            </a:r>
            <a:r>
              <a:rPr lang="en-US" dirty="0" err="1"/>
              <a:t>gpfs</a:t>
            </a:r>
            <a:r>
              <a:rPr lang="en-US" dirty="0"/>
              <a:t>/home/s4s004/</a:t>
            </a:r>
            <a:r>
              <a:rPr lang="en-US" dirty="0" err="1"/>
              <a:t>racheseb</a:t>
            </a:r>
            <a:r>
              <a:rPr lang="en-US" dirty="0"/>
              <a:t>/.</a:t>
            </a:r>
            <a:r>
              <a:rPr lang="en-US" dirty="0" err="1"/>
              <a:t>fastai</a:t>
            </a:r>
            <a:r>
              <a:rPr lang="en-US" dirty="0"/>
              <a:t>/data/</a:t>
            </a:r>
            <a:r>
              <a:rPr lang="en-US" dirty="0" err="1"/>
              <a:t>camvid</a:t>
            </a:r>
            <a:r>
              <a:rPr lang="en-US" dirty="0"/>
              <a:t>/</a:t>
            </a:r>
            <a:r>
              <a:rPr lang="en-US" dirty="0" err="1"/>
              <a:t>valid.txt</a:t>
            </a:r>
            <a:r>
              <a:rPr lang="en-US" dirty="0"/>
              <a:t>')</a:t>
            </a:r>
          </a:p>
        </p:txBody>
      </p:sp>
      <p:sp>
        <p:nvSpPr>
          <p:cNvPr id="21" name="Bent Arrow 20">
            <a:extLst>
              <a:ext uri="{FF2B5EF4-FFF2-40B4-BE49-F238E27FC236}">
                <a16:creationId xmlns:a16="http://schemas.microsoft.com/office/drawing/2014/main" id="{CD0CCB50-DF7A-F048-AA9E-5833FF2BDBE5}"/>
              </a:ext>
            </a:extLst>
          </p:cNvPr>
          <p:cNvSpPr/>
          <p:nvPr/>
        </p:nvSpPr>
        <p:spPr>
          <a:xfrm rot="5400000">
            <a:off x="5687364" y="1933412"/>
            <a:ext cx="925507" cy="333584"/>
          </a:xfrm>
          <a:prstGeom prst="bentArrow">
            <a:avLst/>
          </a:prstGeom>
          <a:solidFill>
            <a:schemeClr val="bg2"/>
          </a:solidFill>
          <a:ln>
            <a:solidFill>
              <a:schemeClr val="tx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910265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27E2-1C78-B94E-8E59-479989AFB3C0}"/>
              </a:ext>
            </a:extLst>
          </p:cNvPr>
          <p:cNvSpPr>
            <a:spLocks noGrp="1"/>
          </p:cNvSpPr>
          <p:nvPr>
            <p:ph type="title"/>
          </p:nvPr>
        </p:nvSpPr>
        <p:spPr/>
        <p:txBody>
          <a:bodyPr/>
          <a:lstStyle/>
          <a:p>
            <a:r>
              <a:rPr lang="en-US" dirty="0"/>
              <a:t>Tools to label your own data</a:t>
            </a:r>
          </a:p>
        </p:txBody>
      </p:sp>
      <p:sp>
        <p:nvSpPr>
          <p:cNvPr id="3" name="Slide Number Placeholder 2">
            <a:extLst>
              <a:ext uri="{FF2B5EF4-FFF2-40B4-BE49-F238E27FC236}">
                <a16:creationId xmlns:a16="http://schemas.microsoft.com/office/drawing/2014/main" id="{C5DA48C1-17AC-4940-BA38-12E712AF06BF}"/>
              </a:ext>
            </a:extLst>
          </p:cNvPr>
          <p:cNvSpPr>
            <a:spLocks noGrp="1"/>
          </p:cNvSpPr>
          <p:nvPr>
            <p:ph type="sldNum" sz="quarter" idx="10"/>
          </p:nvPr>
        </p:nvSpPr>
        <p:spPr/>
        <p:txBody>
          <a:bodyPr/>
          <a:lstStyle/>
          <a:p>
            <a:fld id="{D0BE6F14-FF48-0F4F-A8AA-2E3F25371E4A}" type="slidenum">
              <a:rPr lang="en-US" smtClean="0"/>
              <a:pPr/>
              <a:t>27</a:t>
            </a:fld>
            <a:endParaRPr lang="en-US"/>
          </a:p>
        </p:txBody>
      </p:sp>
      <p:sp>
        <p:nvSpPr>
          <p:cNvPr id="4" name="Footer Placeholder 3">
            <a:extLst>
              <a:ext uri="{FF2B5EF4-FFF2-40B4-BE49-F238E27FC236}">
                <a16:creationId xmlns:a16="http://schemas.microsoft.com/office/drawing/2014/main" id="{6AEE2094-D754-4D44-86B1-ACBB4C439A0F}"/>
              </a:ext>
            </a:extLst>
          </p:cNvPr>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5" name="Text Placeholder 4">
            <a:extLst>
              <a:ext uri="{FF2B5EF4-FFF2-40B4-BE49-F238E27FC236}">
                <a16:creationId xmlns:a16="http://schemas.microsoft.com/office/drawing/2014/main" id="{E42FB8E8-B15C-5F4C-93F4-657A9EA15E8A}"/>
              </a:ext>
            </a:extLst>
          </p:cNvPr>
          <p:cNvSpPr>
            <a:spLocks noGrp="1"/>
          </p:cNvSpPr>
          <p:nvPr>
            <p:ph type="body" sz="quarter" idx="12"/>
          </p:nvPr>
        </p:nvSpPr>
        <p:spPr>
          <a:xfrm>
            <a:off x="239889" y="1123950"/>
            <a:ext cx="4114800" cy="3584448"/>
          </a:xfrm>
        </p:spPr>
        <p:txBody>
          <a:bodyPr/>
          <a:lstStyle/>
          <a:p>
            <a:r>
              <a:rPr lang="en-US" dirty="0"/>
              <a:t>List is growing. Many of these tools now incorporate AI to make </a:t>
            </a:r>
            <a:r>
              <a:rPr lang="en-US"/>
              <a:t>labeling easier</a:t>
            </a:r>
            <a:endParaRPr lang="en-US" dirty="0"/>
          </a:p>
          <a:p>
            <a:endParaRPr lang="en-US" dirty="0"/>
          </a:p>
          <a:p>
            <a:r>
              <a:rPr lang="en-US" b="1" dirty="0" err="1"/>
              <a:t>Annotorious</a:t>
            </a:r>
            <a:endParaRPr lang="en-US" dirty="0"/>
          </a:p>
          <a:p>
            <a:r>
              <a:rPr lang="en-US" dirty="0"/>
              <a:t>It’s a free, easy to use, MIT-licensed annotation tool for labeling of images on a website. </a:t>
            </a:r>
          </a:p>
          <a:p>
            <a:endParaRPr lang="en-US" dirty="0"/>
          </a:p>
          <a:p>
            <a:r>
              <a:rPr lang="en-US" b="1" dirty="0"/>
              <a:t>Sloth</a:t>
            </a:r>
          </a:p>
          <a:p>
            <a:r>
              <a:rPr lang="en-US" dirty="0"/>
              <a:t>Sloth is a versatile annotation tool for various data labeling tasks related to computer vision research.</a:t>
            </a:r>
          </a:p>
          <a:p>
            <a:endParaRPr lang="en-US" dirty="0"/>
          </a:p>
          <a:p>
            <a:r>
              <a:rPr lang="en-US" b="1" dirty="0"/>
              <a:t>LabelMe</a:t>
            </a:r>
            <a:r>
              <a:rPr lang="en-US" dirty="0"/>
              <a:t> </a:t>
            </a:r>
          </a:p>
          <a:p>
            <a:r>
              <a:rPr lang="en-US" dirty="0"/>
              <a:t>LabelMe is an open source online data labeling tool. With simple signup, it allows users to label images and share their annotation </a:t>
            </a:r>
            <a:r>
              <a:rPr lang="en-US" dirty="0" err="1"/>
              <a:t>publically</a:t>
            </a:r>
            <a:endParaRPr lang="en-US" dirty="0"/>
          </a:p>
        </p:txBody>
      </p:sp>
      <p:sp>
        <p:nvSpPr>
          <p:cNvPr id="6" name="Text Placeholder 5">
            <a:extLst>
              <a:ext uri="{FF2B5EF4-FFF2-40B4-BE49-F238E27FC236}">
                <a16:creationId xmlns:a16="http://schemas.microsoft.com/office/drawing/2014/main" id="{6EA991A6-4120-7A40-BFA8-6709B0E8AC64}"/>
              </a:ext>
            </a:extLst>
          </p:cNvPr>
          <p:cNvSpPr>
            <a:spLocks noGrp="1"/>
          </p:cNvSpPr>
          <p:nvPr>
            <p:ph type="body" sz="quarter" idx="13"/>
          </p:nvPr>
        </p:nvSpPr>
        <p:spPr/>
        <p:txBody>
          <a:bodyPr/>
          <a:lstStyle/>
          <a:p>
            <a:r>
              <a:rPr lang="en-US" b="1" dirty="0"/>
              <a:t>Lionbridge AI</a:t>
            </a:r>
          </a:p>
          <a:p>
            <a:r>
              <a:rPr lang="en-US" dirty="0"/>
              <a:t>offers an end-to-end data labeling and annotation platform for data scientists looking to train machine learning models. </a:t>
            </a:r>
          </a:p>
          <a:p>
            <a:endParaRPr lang="en-US" b="1" dirty="0"/>
          </a:p>
          <a:p>
            <a:r>
              <a:rPr lang="en-US" b="1" dirty="0"/>
              <a:t>Computer Vision Annotation Tool (CVAT)</a:t>
            </a:r>
          </a:p>
          <a:p>
            <a:r>
              <a:rPr lang="en-US" dirty="0"/>
              <a:t>The tool supports tasks like object detection, image segmentation and image classification</a:t>
            </a:r>
          </a:p>
          <a:p>
            <a:endParaRPr lang="en-US" b="1" dirty="0"/>
          </a:p>
          <a:p>
            <a:r>
              <a:rPr lang="en-US" b="1" dirty="0" err="1"/>
              <a:t>Supervise.ly</a:t>
            </a:r>
            <a:endParaRPr lang="en-US" b="1" dirty="0"/>
          </a:p>
          <a:p>
            <a:r>
              <a:rPr lang="en-US" dirty="0"/>
              <a:t>Transform images / videos / 3d point cloud into high-quality training data. Includes NN plugins to make labeling easier</a:t>
            </a:r>
            <a:endParaRPr lang="en-US" b="1" dirty="0"/>
          </a:p>
          <a:p>
            <a:endParaRPr lang="en-US" dirty="0"/>
          </a:p>
        </p:txBody>
      </p:sp>
    </p:spTree>
    <p:extLst>
      <p:ext uri="{BB962C8B-B14F-4D97-AF65-F5344CB8AC3E}">
        <p14:creationId xmlns:p14="http://schemas.microsoft.com/office/powerpoint/2010/main" val="4104724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47F08-1C44-7149-A354-F979A0788239}"/>
              </a:ext>
            </a:extLst>
          </p:cNvPr>
          <p:cNvSpPr>
            <a:spLocks noGrp="1"/>
          </p:cNvSpPr>
          <p:nvPr>
            <p:ph type="title"/>
          </p:nvPr>
        </p:nvSpPr>
        <p:spPr>
          <a:xfrm>
            <a:off x="228600" y="160223"/>
            <a:ext cx="4114800" cy="855726"/>
          </a:xfrm>
        </p:spPr>
        <p:txBody>
          <a:bodyPr/>
          <a:lstStyle/>
          <a:p>
            <a:r>
              <a:rPr lang="en-US" dirty="0"/>
              <a:t>Model</a:t>
            </a:r>
            <a:br>
              <a:rPr lang="en-US" dirty="0"/>
            </a:br>
            <a:endParaRPr lang="en-US" dirty="0"/>
          </a:p>
        </p:txBody>
      </p:sp>
      <p:sp>
        <p:nvSpPr>
          <p:cNvPr id="3" name="Slide Number Placeholder 2">
            <a:extLst>
              <a:ext uri="{FF2B5EF4-FFF2-40B4-BE49-F238E27FC236}">
                <a16:creationId xmlns:a16="http://schemas.microsoft.com/office/drawing/2014/main" id="{526A020A-2EB4-2640-BD6C-85F79CB71DB7}"/>
              </a:ext>
            </a:extLst>
          </p:cNvPr>
          <p:cNvSpPr>
            <a:spLocks noGrp="1"/>
          </p:cNvSpPr>
          <p:nvPr>
            <p:ph type="sldNum" sz="quarter" idx="10"/>
          </p:nvPr>
        </p:nvSpPr>
        <p:spPr/>
        <p:txBody>
          <a:bodyPr/>
          <a:lstStyle/>
          <a:p>
            <a:fld id="{D0BE6F14-FF48-0F4F-A8AA-2E3F25371E4A}" type="slidenum">
              <a:rPr lang="en-US" smtClean="0"/>
              <a:pPr/>
              <a:t>28</a:t>
            </a:fld>
            <a:endParaRPr lang="en-US"/>
          </a:p>
        </p:txBody>
      </p:sp>
      <p:sp>
        <p:nvSpPr>
          <p:cNvPr id="4" name="Footer Placeholder 3">
            <a:extLst>
              <a:ext uri="{FF2B5EF4-FFF2-40B4-BE49-F238E27FC236}">
                <a16:creationId xmlns:a16="http://schemas.microsoft.com/office/drawing/2014/main" id="{308EADF1-48DF-3F40-B412-2E143701385E}"/>
              </a:ext>
            </a:extLst>
          </p:cNvPr>
          <p:cNvSpPr>
            <a:spLocks noGrp="1"/>
          </p:cNvSpPr>
          <p:nvPr>
            <p:ph type="ftr" sz="quarter" idx="11"/>
          </p:nvPr>
        </p:nvSpPr>
        <p:spPr/>
        <p:txBody>
          <a:bodyPr/>
          <a:lstStyle/>
          <a:p>
            <a:r>
              <a:rPr lang="de-DE"/>
              <a:t>Replace the footer with text from the PPT-Updater. Instructions are included in that file.</a:t>
            </a:r>
            <a:endParaRPr lang="en-US"/>
          </a:p>
        </p:txBody>
      </p:sp>
      <p:pic>
        <p:nvPicPr>
          <p:cNvPr id="14" name="Picture 13">
            <a:extLst>
              <a:ext uri="{FF2B5EF4-FFF2-40B4-BE49-F238E27FC236}">
                <a16:creationId xmlns:a16="http://schemas.microsoft.com/office/drawing/2014/main" id="{076E5FB2-4DFF-264A-A62A-00D754E54B2C}"/>
              </a:ext>
            </a:extLst>
          </p:cNvPr>
          <p:cNvPicPr>
            <a:picLocks noChangeAspect="1"/>
          </p:cNvPicPr>
          <p:nvPr/>
        </p:nvPicPr>
        <p:blipFill>
          <a:blip r:embed="rId3"/>
          <a:stretch>
            <a:fillRect/>
          </a:stretch>
        </p:blipFill>
        <p:spPr>
          <a:xfrm>
            <a:off x="439804" y="1159497"/>
            <a:ext cx="5362394" cy="3644636"/>
          </a:xfrm>
          <a:prstGeom prst="rect">
            <a:avLst/>
          </a:prstGeom>
        </p:spPr>
      </p:pic>
      <p:sp>
        <p:nvSpPr>
          <p:cNvPr id="10" name="TextBox 9">
            <a:extLst>
              <a:ext uri="{FF2B5EF4-FFF2-40B4-BE49-F238E27FC236}">
                <a16:creationId xmlns:a16="http://schemas.microsoft.com/office/drawing/2014/main" id="{DA4F0999-BD50-D542-A6B5-A57FA0E6E67E}"/>
              </a:ext>
            </a:extLst>
          </p:cNvPr>
          <p:cNvSpPr txBox="1"/>
          <p:nvPr/>
        </p:nvSpPr>
        <p:spPr>
          <a:xfrm>
            <a:off x="5830705" y="1389982"/>
            <a:ext cx="3084696" cy="1754326"/>
          </a:xfrm>
          <a:prstGeom prst="rect">
            <a:avLst/>
          </a:prstGeom>
          <a:noFill/>
        </p:spPr>
        <p:txBody>
          <a:bodyPr wrap="square" rtlCol="0">
            <a:spAutoFit/>
          </a:bodyPr>
          <a:lstStyle/>
          <a:p>
            <a:r>
              <a:rPr lang="en-US" dirty="0"/>
              <a:t>Model is </a:t>
            </a:r>
            <a:r>
              <a:rPr lang="en-US" dirty="0" err="1"/>
              <a:t>Unet</a:t>
            </a:r>
            <a:r>
              <a:rPr lang="en-US" dirty="0"/>
              <a:t>:</a:t>
            </a:r>
          </a:p>
          <a:p>
            <a:endParaRPr lang="en-US" dirty="0"/>
          </a:p>
          <a:p>
            <a:r>
              <a:rPr lang="en-US" dirty="0"/>
              <a:t>Makes smaller to generalize then expands to estimate which pixel is which class.</a:t>
            </a:r>
          </a:p>
          <a:p>
            <a:endParaRPr lang="en-US" dirty="0"/>
          </a:p>
          <a:p>
            <a:r>
              <a:rPr lang="en-US" dirty="0"/>
              <a:t>Implemented here w </a:t>
            </a:r>
            <a:r>
              <a:rPr lang="en-US" dirty="0" err="1"/>
              <a:t>ResNet</a:t>
            </a:r>
            <a:r>
              <a:rPr lang="en-US" dirty="0"/>
              <a:t> but other architectures can be tried out</a:t>
            </a:r>
          </a:p>
        </p:txBody>
      </p:sp>
      <p:sp>
        <p:nvSpPr>
          <p:cNvPr id="11" name="Oval 10">
            <a:extLst>
              <a:ext uri="{FF2B5EF4-FFF2-40B4-BE49-F238E27FC236}">
                <a16:creationId xmlns:a16="http://schemas.microsoft.com/office/drawing/2014/main" id="{C62B4FEC-B9DE-F845-810B-90C20ED7956E}"/>
              </a:ext>
            </a:extLst>
          </p:cNvPr>
          <p:cNvSpPr/>
          <p:nvPr/>
        </p:nvSpPr>
        <p:spPr>
          <a:xfrm rot="20650546">
            <a:off x="419212" y="1011333"/>
            <a:ext cx="2787611" cy="3874389"/>
          </a:xfrm>
          <a:prstGeom prst="ellipse">
            <a:avLst/>
          </a:prstGeom>
          <a:noFill/>
          <a:ln>
            <a:solidFill>
              <a:schemeClr val="accent5"/>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 name="TextBox 11">
            <a:extLst>
              <a:ext uri="{FF2B5EF4-FFF2-40B4-BE49-F238E27FC236}">
                <a16:creationId xmlns:a16="http://schemas.microsoft.com/office/drawing/2014/main" id="{1FE45FA7-1CA0-2449-B53C-C7FB03D80D09}"/>
              </a:ext>
            </a:extLst>
          </p:cNvPr>
          <p:cNvSpPr txBox="1"/>
          <p:nvPr/>
        </p:nvSpPr>
        <p:spPr>
          <a:xfrm>
            <a:off x="1238655" y="588086"/>
            <a:ext cx="4380690" cy="507831"/>
          </a:xfrm>
          <a:prstGeom prst="rect">
            <a:avLst/>
          </a:prstGeom>
          <a:noFill/>
        </p:spPr>
        <p:txBody>
          <a:bodyPr wrap="square" rtlCol="0">
            <a:spAutoFit/>
          </a:bodyPr>
          <a:lstStyle/>
          <a:p>
            <a:r>
              <a:rPr lang="en-US" dirty="0" err="1"/>
              <a:t>Fastai</a:t>
            </a:r>
            <a:r>
              <a:rPr lang="en-US" dirty="0"/>
              <a:t> example – implements the circled are w </a:t>
            </a:r>
            <a:r>
              <a:rPr lang="en-US" dirty="0" err="1"/>
              <a:t>ResNet</a:t>
            </a:r>
            <a:r>
              <a:rPr lang="en-US" dirty="0"/>
              <a:t> – but the underlying architecture is selectable</a:t>
            </a:r>
          </a:p>
        </p:txBody>
      </p:sp>
    </p:spTree>
    <p:extLst>
      <p:ext uri="{BB962C8B-B14F-4D97-AF65-F5344CB8AC3E}">
        <p14:creationId xmlns:p14="http://schemas.microsoft.com/office/powerpoint/2010/main" val="1667313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C65E2-B9DD-D047-AF61-57DA2D9E2281}"/>
              </a:ext>
            </a:extLst>
          </p:cNvPr>
          <p:cNvSpPr>
            <a:spLocks noGrp="1"/>
          </p:cNvSpPr>
          <p:nvPr>
            <p:ph type="title"/>
          </p:nvPr>
        </p:nvSpPr>
        <p:spPr>
          <a:xfrm>
            <a:off x="228599" y="201168"/>
            <a:ext cx="7359977" cy="855726"/>
          </a:xfrm>
        </p:spPr>
        <p:txBody>
          <a:bodyPr/>
          <a:lstStyle/>
          <a:p>
            <a:r>
              <a:rPr lang="en-US" dirty="0"/>
              <a:t>Models: U-Net segmentation is different from segmentation used in PAIV</a:t>
            </a:r>
          </a:p>
        </p:txBody>
      </p:sp>
      <p:sp>
        <p:nvSpPr>
          <p:cNvPr id="3" name="Slide Number Placeholder 2">
            <a:extLst>
              <a:ext uri="{FF2B5EF4-FFF2-40B4-BE49-F238E27FC236}">
                <a16:creationId xmlns:a16="http://schemas.microsoft.com/office/drawing/2014/main" id="{4C0F320B-0DD8-2740-9A8F-A67A9D88678A}"/>
              </a:ext>
            </a:extLst>
          </p:cNvPr>
          <p:cNvSpPr>
            <a:spLocks noGrp="1"/>
          </p:cNvSpPr>
          <p:nvPr>
            <p:ph type="sldNum" sz="quarter" idx="10"/>
          </p:nvPr>
        </p:nvSpPr>
        <p:spPr/>
        <p:txBody>
          <a:bodyPr/>
          <a:lstStyle/>
          <a:p>
            <a:fld id="{D0BE6F14-FF48-0F4F-A8AA-2E3F25371E4A}" type="slidenum">
              <a:rPr lang="en-US" smtClean="0"/>
              <a:pPr/>
              <a:t>29</a:t>
            </a:fld>
            <a:endParaRPr lang="en-US"/>
          </a:p>
        </p:txBody>
      </p:sp>
      <p:sp>
        <p:nvSpPr>
          <p:cNvPr id="4" name="Footer Placeholder 3">
            <a:extLst>
              <a:ext uri="{FF2B5EF4-FFF2-40B4-BE49-F238E27FC236}">
                <a16:creationId xmlns:a16="http://schemas.microsoft.com/office/drawing/2014/main" id="{4E6132B6-4C62-5542-8D5A-3328D71BD777}"/>
              </a:ext>
            </a:extLst>
          </p:cNvPr>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5" name="Text Placeholder 4">
            <a:extLst>
              <a:ext uri="{FF2B5EF4-FFF2-40B4-BE49-F238E27FC236}">
                <a16:creationId xmlns:a16="http://schemas.microsoft.com/office/drawing/2014/main" id="{99A45691-1F46-2F48-8A50-20F1E2AF502F}"/>
              </a:ext>
            </a:extLst>
          </p:cNvPr>
          <p:cNvSpPr>
            <a:spLocks noGrp="1"/>
          </p:cNvSpPr>
          <p:nvPr>
            <p:ph type="body" sz="quarter" idx="12"/>
          </p:nvPr>
        </p:nvSpPr>
        <p:spPr/>
        <p:txBody>
          <a:bodyPr/>
          <a:lstStyle/>
          <a:p>
            <a:r>
              <a:rPr lang="en-US" dirty="0" err="1"/>
              <a:t>Detectron</a:t>
            </a:r>
            <a:r>
              <a:rPr lang="en-US" dirty="0"/>
              <a:t> (used in PAIV )</a:t>
            </a:r>
          </a:p>
          <a:p>
            <a:endParaRPr lang="en-US" dirty="0"/>
          </a:p>
          <a:p>
            <a:r>
              <a:rPr lang="en-US" dirty="0"/>
              <a:t>Based on modified versions of region proposal methods culminating in Mask R-CNN</a:t>
            </a:r>
          </a:p>
          <a:p>
            <a:endParaRPr lang="en-US" dirty="0"/>
          </a:p>
          <a:p>
            <a:r>
              <a:rPr lang="en-US" dirty="0"/>
              <a:t>Practical implication is that for PAIV, the result is a set of polygon vertices and classes for the polygons</a:t>
            </a:r>
          </a:p>
          <a:p>
            <a:endParaRPr lang="en-US" dirty="0"/>
          </a:p>
          <a:p>
            <a:r>
              <a:rPr lang="en-US" dirty="0"/>
              <a:t>Each object is its own instance </a:t>
            </a:r>
          </a:p>
          <a:p>
            <a:endParaRPr lang="en-US" dirty="0"/>
          </a:p>
          <a:p>
            <a:r>
              <a:rPr lang="en-US" dirty="0"/>
              <a:t>Using vertices it is easy(</a:t>
            </a:r>
            <a:r>
              <a:rPr lang="en-US" dirty="0" err="1"/>
              <a:t>ish</a:t>
            </a:r>
            <a:r>
              <a:rPr lang="en-US" dirty="0"/>
              <a:t>) to do math computations on locations, areas, orientations of objects</a:t>
            </a:r>
          </a:p>
          <a:p>
            <a:endParaRPr lang="en-US" dirty="0"/>
          </a:p>
          <a:p>
            <a:r>
              <a:rPr lang="en-US" dirty="0"/>
              <a:t>Label with Polygons</a:t>
            </a:r>
          </a:p>
        </p:txBody>
      </p:sp>
      <p:sp>
        <p:nvSpPr>
          <p:cNvPr id="6" name="Text Placeholder 5">
            <a:extLst>
              <a:ext uri="{FF2B5EF4-FFF2-40B4-BE49-F238E27FC236}">
                <a16:creationId xmlns:a16="http://schemas.microsoft.com/office/drawing/2014/main" id="{EB4684C8-BA95-0C4B-A1B8-9CD0941C0672}"/>
              </a:ext>
            </a:extLst>
          </p:cNvPr>
          <p:cNvSpPr>
            <a:spLocks noGrp="1"/>
          </p:cNvSpPr>
          <p:nvPr>
            <p:ph type="body" sz="quarter" idx="13"/>
          </p:nvPr>
        </p:nvSpPr>
        <p:spPr/>
        <p:txBody>
          <a:bodyPr/>
          <a:lstStyle/>
          <a:p>
            <a:r>
              <a:rPr lang="en-US" dirty="0"/>
              <a:t>U-Net (Semantic Segmentation/ Pixel classification)</a:t>
            </a:r>
          </a:p>
          <a:p>
            <a:endParaRPr lang="en-US" dirty="0"/>
          </a:p>
          <a:p>
            <a:r>
              <a:rPr lang="en-US" dirty="0"/>
              <a:t>Also uses Masks but the goal is to classify each pixel as belonging to one class or another</a:t>
            </a:r>
          </a:p>
          <a:p>
            <a:endParaRPr lang="en-US" dirty="0"/>
          </a:p>
          <a:p>
            <a:r>
              <a:rPr lang="en-US" dirty="0"/>
              <a:t>Practical implication is that result is a mask and a score indicating which class each pixel belongs to.</a:t>
            </a:r>
          </a:p>
          <a:p>
            <a:endParaRPr lang="en-US" dirty="0"/>
          </a:p>
          <a:p>
            <a:r>
              <a:rPr lang="en-US" dirty="0"/>
              <a:t>Each object is not its own instance – two bicycles in image will likely be assigned to the same class</a:t>
            </a:r>
          </a:p>
          <a:p>
            <a:endParaRPr lang="en-US" dirty="0"/>
          </a:p>
          <a:p>
            <a:r>
              <a:rPr lang="en-US" dirty="0"/>
              <a:t>So this is great for image composition – seems like location and polygon boundaries will take extra s</a:t>
            </a:r>
          </a:p>
          <a:p>
            <a:r>
              <a:rPr lang="en-US" dirty="0"/>
              <a:t>Steps</a:t>
            </a:r>
          </a:p>
          <a:p>
            <a:endParaRPr lang="en-US" dirty="0"/>
          </a:p>
          <a:p>
            <a:r>
              <a:rPr lang="en-US" dirty="0"/>
              <a:t>Label with a mask editor (pixel editor)</a:t>
            </a:r>
          </a:p>
        </p:txBody>
      </p:sp>
    </p:spTree>
    <p:extLst>
      <p:ext uri="{BB962C8B-B14F-4D97-AF65-F5344CB8AC3E}">
        <p14:creationId xmlns:p14="http://schemas.microsoft.com/office/powerpoint/2010/main" val="597114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FastAI</a:t>
            </a:r>
            <a:r>
              <a:rPr lang="en-US" dirty="0"/>
              <a:t>?</a:t>
            </a:r>
          </a:p>
        </p:txBody>
      </p:sp>
      <p:sp>
        <p:nvSpPr>
          <p:cNvPr id="3" name="Slide Number Placeholder 2"/>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5" name="Text Placeholder 4"/>
          <p:cNvSpPr>
            <a:spLocks noGrp="1"/>
          </p:cNvSpPr>
          <p:nvPr>
            <p:ph type="body" sz="quarter" idx="12"/>
          </p:nvPr>
        </p:nvSpPr>
        <p:spPr>
          <a:xfrm>
            <a:off x="114300" y="667875"/>
            <a:ext cx="4323885" cy="4068290"/>
          </a:xfrm>
        </p:spPr>
        <p:txBody>
          <a:bodyPr/>
          <a:lstStyle/>
          <a:p>
            <a:endParaRPr lang="en-US" sz="1200" dirty="0"/>
          </a:p>
          <a:p>
            <a:pPr marL="458788" lvl="1" indent="-285750">
              <a:buFont typeface="Arial" panose="020B0604020202020204" pitchFamily="34" charset="0"/>
              <a:buChar char="•"/>
            </a:pPr>
            <a:r>
              <a:rPr lang="en-US" sz="1600" dirty="0"/>
              <a:t>Deep Learning Framework built on top of </a:t>
            </a:r>
            <a:r>
              <a:rPr lang="en-US" sz="1600" dirty="0" err="1"/>
              <a:t>PyTorch</a:t>
            </a:r>
            <a:endParaRPr lang="en-US" sz="1600" dirty="0"/>
          </a:p>
          <a:p>
            <a:pPr lvl="1" indent="0">
              <a:buNone/>
            </a:pPr>
            <a:endParaRPr lang="en-US" sz="1600" dirty="0"/>
          </a:p>
          <a:p>
            <a:pPr marL="458788" lvl="1" indent="-285750">
              <a:buFont typeface="Arial" panose="020B0604020202020204" pitchFamily="34" charset="0"/>
              <a:buChar char="•"/>
            </a:pPr>
            <a:r>
              <a:rPr lang="en-US" sz="1600" dirty="0"/>
              <a:t>Incorporates best practices learned from experts (training / simplicity)</a:t>
            </a:r>
          </a:p>
          <a:p>
            <a:pPr marL="458788" lvl="1" indent="-285750">
              <a:buFont typeface="Arial" panose="020B0604020202020204" pitchFamily="34" charset="0"/>
              <a:buChar char="•"/>
            </a:pPr>
            <a:r>
              <a:rPr lang="en-US" sz="1600" dirty="0"/>
              <a:t>Easy to use examples</a:t>
            </a:r>
          </a:p>
          <a:p>
            <a:pPr marL="458788" lvl="1" indent="-285750">
              <a:buFont typeface="Arial" panose="020B0604020202020204" pitchFamily="34" charset="0"/>
              <a:buChar char="•"/>
            </a:pPr>
            <a:r>
              <a:rPr lang="en-US" sz="1600" dirty="0"/>
              <a:t>World class results!</a:t>
            </a:r>
          </a:p>
          <a:p>
            <a:pPr marL="458788" lvl="1" indent="-285750">
              <a:buFont typeface="Arial" panose="020B0604020202020204" pitchFamily="34" charset="0"/>
              <a:buChar char="•"/>
            </a:pPr>
            <a:endParaRPr lang="en-US" sz="1600" dirty="0"/>
          </a:p>
          <a:p>
            <a:pPr marL="458788" lvl="1" indent="-285750">
              <a:buFont typeface="Arial" panose="020B0604020202020204" pitchFamily="34" charset="0"/>
              <a:buChar char="•"/>
            </a:pPr>
            <a:r>
              <a:rPr lang="en-US" sz="1600" dirty="0"/>
              <a:t>Flexibility to extend to custom problems</a:t>
            </a:r>
          </a:p>
          <a:p>
            <a:pPr marL="458788" lvl="1" indent="-285750">
              <a:buFont typeface="Arial" panose="020B0604020202020204" pitchFamily="34" charset="0"/>
              <a:buChar char="•"/>
            </a:pPr>
            <a:r>
              <a:rPr lang="en-US" sz="1600" dirty="0"/>
              <a:t>Built on top of </a:t>
            </a:r>
            <a:r>
              <a:rPr lang="en-US" sz="1600" dirty="0" err="1"/>
              <a:t>PyTorch</a:t>
            </a:r>
            <a:r>
              <a:rPr lang="en-US" sz="1600" dirty="0"/>
              <a:t> framework</a:t>
            </a:r>
          </a:p>
          <a:p>
            <a:pPr marL="458788" lvl="1" indent="-285750">
              <a:buFont typeface="Arial" panose="020B0604020202020204" pitchFamily="34" charset="0"/>
              <a:buChar char="•"/>
            </a:pPr>
            <a:r>
              <a:rPr lang="en-US" sz="1600" dirty="0"/>
              <a:t>Vibrant user community </a:t>
            </a:r>
          </a:p>
          <a:p>
            <a:pPr marL="458788" lvl="1" indent="-285750">
              <a:buFont typeface="Arial" panose="020B0604020202020204" pitchFamily="34" charset="0"/>
              <a:buChar char="•"/>
            </a:pPr>
            <a:endParaRPr lang="en-US" sz="1600" dirty="0"/>
          </a:p>
          <a:p>
            <a:pPr marL="458788" lvl="1" indent="-285750">
              <a:buFont typeface="Arial" panose="020B0604020202020204" pitchFamily="34" charset="0"/>
              <a:buChar char="•"/>
            </a:pPr>
            <a:r>
              <a:rPr lang="en-US" sz="1600" dirty="0"/>
              <a:t>Excellent educational material </a:t>
            </a:r>
          </a:p>
          <a:p>
            <a:pPr marL="682625" lvl="2" indent="-285750">
              <a:buFont typeface="Arial" panose="020B0604020202020204" pitchFamily="34" charset="0"/>
              <a:buChar char="•"/>
            </a:pPr>
            <a:r>
              <a:rPr lang="en-US" sz="1600" dirty="0"/>
              <a:t>videos : </a:t>
            </a:r>
            <a:r>
              <a:rPr lang="en-US" sz="1600" dirty="0">
                <a:hlinkClick r:id="rId3"/>
              </a:rPr>
              <a:t>https://course.fast.ai/</a:t>
            </a:r>
            <a:endParaRPr lang="en-US" sz="1600" dirty="0"/>
          </a:p>
          <a:p>
            <a:pPr marL="682625" lvl="2" indent="-285750">
              <a:buFont typeface="Arial" panose="020B0604020202020204" pitchFamily="34" charset="0"/>
              <a:buChar char="•"/>
            </a:pPr>
            <a:r>
              <a:rPr lang="en-US" sz="1600" dirty="0"/>
              <a:t>repo : </a:t>
            </a:r>
            <a:r>
              <a:rPr lang="en-US" sz="1200" dirty="0">
                <a:hlinkClick r:id="rId4"/>
              </a:rPr>
              <a:t>https://github.com/fastai/course-v3</a:t>
            </a:r>
            <a:endParaRPr lang="en-US" sz="1200" dirty="0"/>
          </a:p>
          <a:p>
            <a:pPr lvl="2" indent="0">
              <a:buNone/>
            </a:pPr>
            <a:endParaRPr lang="en-US" sz="1200" b="1" dirty="0"/>
          </a:p>
        </p:txBody>
      </p:sp>
      <p:pic>
        <p:nvPicPr>
          <p:cNvPr id="1025" name="Picture 1" descr="fastai VI for PyTorch: F &#10;accurate, easier deep &#10;Writtem 02 Oct 2018 by Jeremy Howard &#10;Dogs vs. Cats &#10;Lines of code (excluding imports) &#10;Stage 1 error &#10;Stage 2 error &#10;Test time augmentation (TTA) error &#10;Stage 1 time &#10;Stage 2 time &#10;fastai resnet34* &#10;5 &#10;0.70% &#10;0.50% &#10;0.30% &#10;4:56 &#10;6:44 &#10;fastai resnet50 &#10;5 &#10;0.65% &#10;0.50% &#10;0.40% &#10;9:30 &#10;12:48 &#10;Keras &#10;31 &#10;2.05% &#10;0.80% &#10;N/A* &#10;8:30 &#10;17:38 ">
            <a:extLst>
              <a:ext uri="{FF2B5EF4-FFF2-40B4-BE49-F238E27FC236}">
                <a16:creationId xmlns:a16="http://schemas.microsoft.com/office/drawing/2014/main" id="{5E78EDD2-6087-5F4B-BC16-0DE53FB570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667875"/>
            <a:ext cx="4490839" cy="2288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647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2EAF0-FA20-654F-A983-A09FBE0FE69A}"/>
              </a:ext>
            </a:extLst>
          </p:cNvPr>
          <p:cNvSpPr>
            <a:spLocks noGrp="1"/>
          </p:cNvSpPr>
          <p:nvPr>
            <p:ph type="title"/>
          </p:nvPr>
        </p:nvSpPr>
        <p:spPr/>
        <p:txBody>
          <a:bodyPr/>
          <a:lstStyle/>
          <a:p>
            <a:r>
              <a:rPr lang="en-US" dirty="0"/>
              <a:t>Methodology</a:t>
            </a:r>
          </a:p>
        </p:txBody>
      </p:sp>
      <p:sp>
        <p:nvSpPr>
          <p:cNvPr id="3" name="Slide Number Placeholder 2">
            <a:extLst>
              <a:ext uri="{FF2B5EF4-FFF2-40B4-BE49-F238E27FC236}">
                <a16:creationId xmlns:a16="http://schemas.microsoft.com/office/drawing/2014/main" id="{F70516B3-43B2-9740-B6AE-AA399453BCD8}"/>
              </a:ext>
            </a:extLst>
          </p:cNvPr>
          <p:cNvSpPr>
            <a:spLocks noGrp="1"/>
          </p:cNvSpPr>
          <p:nvPr>
            <p:ph type="sldNum" sz="quarter" idx="10"/>
          </p:nvPr>
        </p:nvSpPr>
        <p:spPr/>
        <p:txBody>
          <a:bodyPr/>
          <a:lstStyle/>
          <a:p>
            <a:fld id="{D0BE6F14-FF48-0F4F-A8AA-2E3F25371E4A}" type="slidenum">
              <a:rPr lang="en-US" smtClean="0"/>
              <a:pPr/>
              <a:t>30</a:t>
            </a:fld>
            <a:endParaRPr lang="en-US"/>
          </a:p>
        </p:txBody>
      </p:sp>
      <p:sp>
        <p:nvSpPr>
          <p:cNvPr id="4" name="Footer Placeholder 3">
            <a:extLst>
              <a:ext uri="{FF2B5EF4-FFF2-40B4-BE49-F238E27FC236}">
                <a16:creationId xmlns:a16="http://schemas.microsoft.com/office/drawing/2014/main" id="{1FB22C34-0447-8444-801A-C72FBB6FEE7A}"/>
              </a:ext>
            </a:extLst>
          </p:cNvPr>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5" name="Text Placeholder 4">
            <a:extLst>
              <a:ext uri="{FF2B5EF4-FFF2-40B4-BE49-F238E27FC236}">
                <a16:creationId xmlns:a16="http://schemas.microsoft.com/office/drawing/2014/main" id="{404B677F-D1B0-0E4E-8C5D-0BDD26DA23DB}"/>
              </a:ext>
            </a:extLst>
          </p:cNvPr>
          <p:cNvSpPr>
            <a:spLocks noGrp="1"/>
          </p:cNvSpPr>
          <p:nvPr>
            <p:ph type="body" sz="quarter" idx="12"/>
          </p:nvPr>
        </p:nvSpPr>
        <p:spPr/>
        <p:txBody>
          <a:bodyPr/>
          <a:lstStyle/>
          <a:p>
            <a:pPr marL="342900" indent="-342900">
              <a:buAutoNum type="arabicParenR"/>
            </a:pPr>
            <a:r>
              <a:rPr lang="en-US" dirty="0"/>
              <a:t>Start w smaller resolution images</a:t>
            </a:r>
          </a:p>
          <a:p>
            <a:pPr marL="342900" indent="-342900">
              <a:buAutoNum type="arabicParenR"/>
            </a:pPr>
            <a:r>
              <a:rPr lang="en-US" dirty="0"/>
              <a:t>Transfer learning to start</a:t>
            </a:r>
          </a:p>
          <a:p>
            <a:pPr marL="342900" indent="-342900">
              <a:buAutoNum type="arabicParenR"/>
            </a:pPr>
            <a:r>
              <a:rPr lang="en-US" dirty="0"/>
              <a:t>Determine best learning rate : </a:t>
            </a:r>
            <a:r>
              <a:rPr lang="en-US" dirty="0" err="1"/>
              <a:t>fit_onecycle</a:t>
            </a:r>
            <a:endParaRPr lang="en-US" dirty="0"/>
          </a:p>
          <a:p>
            <a:pPr marL="342900" indent="-342900">
              <a:buAutoNum type="arabicParenR"/>
            </a:pPr>
            <a:r>
              <a:rPr lang="en-US" dirty="0"/>
              <a:t>Goes from smaller to bigger resolution images </a:t>
            </a:r>
          </a:p>
          <a:p>
            <a:pPr marL="342900" indent="-342900">
              <a:buAutoNum type="arabicParenR"/>
            </a:pPr>
            <a:r>
              <a:rPr lang="en-US" dirty="0"/>
              <a:t>Unfreeze: more layers to custom fit</a:t>
            </a:r>
          </a:p>
          <a:p>
            <a:pPr marL="342900" indent="-342900">
              <a:buAutoNum type="arabicParenR"/>
            </a:pPr>
            <a:r>
              <a:rPr lang="en-US" dirty="0"/>
              <a:t>Use learning rate finder and heuristics to choose proper learning rates at each stage</a:t>
            </a:r>
          </a:p>
        </p:txBody>
      </p:sp>
      <p:sp>
        <p:nvSpPr>
          <p:cNvPr id="6" name="Text Placeholder 5">
            <a:extLst>
              <a:ext uri="{FF2B5EF4-FFF2-40B4-BE49-F238E27FC236}">
                <a16:creationId xmlns:a16="http://schemas.microsoft.com/office/drawing/2014/main" id="{4706B389-BC4D-D445-9A82-D5D171077A62}"/>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E5F51C1D-5250-1B4C-973D-12B893E8D550}"/>
              </a:ext>
            </a:extLst>
          </p:cNvPr>
          <p:cNvPicPr>
            <a:picLocks noChangeAspect="1"/>
          </p:cNvPicPr>
          <p:nvPr/>
        </p:nvPicPr>
        <p:blipFill>
          <a:blip r:embed="rId2"/>
          <a:stretch>
            <a:fillRect/>
          </a:stretch>
        </p:blipFill>
        <p:spPr>
          <a:xfrm>
            <a:off x="4178300" y="908050"/>
            <a:ext cx="4902200" cy="3327400"/>
          </a:xfrm>
          <a:prstGeom prst="rect">
            <a:avLst/>
          </a:prstGeom>
        </p:spPr>
      </p:pic>
      <p:sp>
        <p:nvSpPr>
          <p:cNvPr id="10" name="Rounded Rectangle 9">
            <a:extLst>
              <a:ext uri="{FF2B5EF4-FFF2-40B4-BE49-F238E27FC236}">
                <a16:creationId xmlns:a16="http://schemas.microsoft.com/office/drawing/2014/main" id="{B5C14614-7F6E-9C4E-B78A-456E61B40D4F}"/>
              </a:ext>
            </a:extLst>
          </p:cNvPr>
          <p:cNvSpPr/>
          <p:nvPr/>
        </p:nvSpPr>
        <p:spPr>
          <a:xfrm>
            <a:off x="7541509" y="2183690"/>
            <a:ext cx="970961" cy="1564850"/>
          </a:xfrm>
          <a:prstGeom prst="roundRect">
            <a:avLst/>
          </a:prstGeom>
          <a:solidFill>
            <a:srgbClr val="00B050">
              <a:alpha val="50000"/>
            </a:srgbClr>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515729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95B2E-457D-054D-94FB-6BD2C173EF19}"/>
              </a:ext>
            </a:extLst>
          </p:cNvPr>
          <p:cNvSpPr>
            <a:spLocks noGrp="1"/>
          </p:cNvSpPr>
          <p:nvPr>
            <p:ph type="title"/>
          </p:nvPr>
        </p:nvSpPr>
        <p:spPr>
          <a:xfrm>
            <a:off x="228600" y="179860"/>
            <a:ext cx="4114800" cy="855726"/>
          </a:xfrm>
        </p:spPr>
        <p:txBody>
          <a:bodyPr/>
          <a:lstStyle/>
          <a:p>
            <a:r>
              <a:rPr lang="en-US" dirty="0"/>
              <a:t>Results:</a:t>
            </a:r>
          </a:p>
        </p:txBody>
      </p:sp>
      <p:sp>
        <p:nvSpPr>
          <p:cNvPr id="3" name="Slide Number Placeholder 2">
            <a:extLst>
              <a:ext uri="{FF2B5EF4-FFF2-40B4-BE49-F238E27FC236}">
                <a16:creationId xmlns:a16="http://schemas.microsoft.com/office/drawing/2014/main" id="{FC8AE486-3339-234A-A60A-48A64A3546AF}"/>
              </a:ext>
            </a:extLst>
          </p:cNvPr>
          <p:cNvSpPr>
            <a:spLocks noGrp="1"/>
          </p:cNvSpPr>
          <p:nvPr>
            <p:ph type="sldNum" sz="quarter" idx="10"/>
          </p:nvPr>
        </p:nvSpPr>
        <p:spPr/>
        <p:txBody>
          <a:bodyPr/>
          <a:lstStyle/>
          <a:p>
            <a:fld id="{D0BE6F14-FF48-0F4F-A8AA-2E3F25371E4A}" type="slidenum">
              <a:rPr lang="en-US" smtClean="0"/>
              <a:pPr/>
              <a:t>31</a:t>
            </a:fld>
            <a:endParaRPr lang="en-US"/>
          </a:p>
        </p:txBody>
      </p:sp>
      <p:sp>
        <p:nvSpPr>
          <p:cNvPr id="4" name="Footer Placeholder 3">
            <a:extLst>
              <a:ext uri="{FF2B5EF4-FFF2-40B4-BE49-F238E27FC236}">
                <a16:creationId xmlns:a16="http://schemas.microsoft.com/office/drawing/2014/main" id="{A89F4A23-ED84-F04B-9AB7-27A92C9676FC}"/>
              </a:ext>
            </a:extLst>
          </p:cNvPr>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5" name="Text Placeholder 4">
            <a:extLst>
              <a:ext uri="{FF2B5EF4-FFF2-40B4-BE49-F238E27FC236}">
                <a16:creationId xmlns:a16="http://schemas.microsoft.com/office/drawing/2014/main" id="{428CFD59-27AB-C047-BD50-0C7221BC5818}"/>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0D6B2532-B2C0-2641-92B6-B1A35040A80D}"/>
              </a:ext>
            </a:extLst>
          </p:cNvPr>
          <p:cNvSpPr>
            <a:spLocks noGrp="1"/>
          </p:cNvSpPr>
          <p:nvPr>
            <p:ph type="body" sz="quarter" idx="13"/>
          </p:nvPr>
        </p:nvSpPr>
        <p:spPr/>
        <p:txBody>
          <a:bodyPr/>
          <a:lstStyle/>
          <a:p>
            <a:endParaRPr lang="en-US"/>
          </a:p>
        </p:txBody>
      </p:sp>
      <p:pic>
        <p:nvPicPr>
          <p:cNvPr id="7" name="Picture 6" descr="A close up of a piece of paper&#10;&#10;Description automatically generated">
            <a:extLst>
              <a:ext uri="{FF2B5EF4-FFF2-40B4-BE49-F238E27FC236}">
                <a16:creationId xmlns:a16="http://schemas.microsoft.com/office/drawing/2014/main" id="{61A13E0A-26F9-9545-B9A5-CC226791AEC4}"/>
              </a:ext>
            </a:extLst>
          </p:cNvPr>
          <p:cNvPicPr>
            <a:picLocks noChangeAspect="1"/>
          </p:cNvPicPr>
          <p:nvPr/>
        </p:nvPicPr>
        <p:blipFill>
          <a:blip r:embed="rId2"/>
          <a:stretch>
            <a:fillRect/>
          </a:stretch>
        </p:blipFill>
        <p:spPr>
          <a:xfrm>
            <a:off x="333118" y="575126"/>
            <a:ext cx="8538815" cy="4083781"/>
          </a:xfrm>
          <a:prstGeom prst="rect">
            <a:avLst/>
          </a:prstGeom>
        </p:spPr>
      </p:pic>
      <p:sp>
        <p:nvSpPr>
          <p:cNvPr id="8" name="TextBox 7">
            <a:extLst>
              <a:ext uri="{FF2B5EF4-FFF2-40B4-BE49-F238E27FC236}">
                <a16:creationId xmlns:a16="http://schemas.microsoft.com/office/drawing/2014/main" id="{D08940D7-0831-9F43-8B03-A725301C6662}"/>
              </a:ext>
            </a:extLst>
          </p:cNvPr>
          <p:cNvSpPr txBox="1"/>
          <p:nvPr/>
        </p:nvSpPr>
        <p:spPr>
          <a:xfrm>
            <a:off x="239509" y="926292"/>
            <a:ext cx="5155419" cy="2312983"/>
          </a:xfrm>
          <a:prstGeom prst="rect">
            <a:avLst/>
          </a:prstGeom>
          <a:solidFill>
            <a:schemeClr val="bg1"/>
          </a:solidFill>
          <a:ln>
            <a:solidFill>
              <a:schemeClr val="tx1"/>
            </a:solidFill>
          </a:ln>
        </p:spPr>
        <p:txBody>
          <a:bodyPr wrap="square" rtlCol="0">
            <a:spAutoFit/>
          </a:bodyPr>
          <a:lstStyle/>
          <a:p>
            <a:endParaRPr lang="en-US" dirty="0"/>
          </a:p>
        </p:txBody>
      </p:sp>
      <p:sp>
        <p:nvSpPr>
          <p:cNvPr id="9" name="Rectangle 8">
            <a:extLst>
              <a:ext uri="{FF2B5EF4-FFF2-40B4-BE49-F238E27FC236}">
                <a16:creationId xmlns:a16="http://schemas.microsoft.com/office/drawing/2014/main" id="{8F30D283-395C-D148-81A0-44CD7807192C}"/>
              </a:ext>
            </a:extLst>
          </p:cNvPr>
          <p:cNvSpPr/>
          <p:nvPr/>
        </p:nvSpPr>
        <p:spPr>
          <a:xfrm>
            <a:off x="385894" y="3657600"/>
            <a:ext cx="8529506" cy="1050798"/>
          </a:xfrm>
          <a:prstGeom prst="rect">
            <a:avLst/>
          </a:prstGeom>
          <a:noFill/>
          <a:ln>
            <a:solidFill>
              <a:schemeClr val="tx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11" name="Picture 10" descr="A screenshot of a cell phone&#10;&#10;Description automatically generated">
            <a:extLst>
              <a:ext uri="{FF2B5EF4-FFF2-40B4-BE49-F238E27FC236}">
                <a16:creationId xmlns:a16="http://schemas.microsoft.com/office/drawing/2014/main" id="{C904376C-F17D-0847-BAF9-F617D07103EE}"/>
              </a:ext>
            </a:extLst>
          </p:cNvPr>
          <p:cNvPicPr>
            <a:picLocks noChangeAspect="1"/>
          </p:cNvPicPr>
          <p:nvPr/>
        </p:nvPicPr>
        <p:blipFill rotWithShape="1">
          <a:blip r:embed="rId3"/>
          <a:srcRect b="56996"/>
          <a:stretch/>
        </p:blipFill>
        <p:spPr>
          <a:xfrm>
            <a:off x="333118" y="978427"/>
            <a:ext cx="4630352" cy="1850891"/>
          </a:xfrm>
          <a:prstGeom prst="rect">
            <a:avLst/>
          </a:prstGeom>
        </p:spPr>
      </p:pic>
      <p:sp>
        <p:nvSpPr>
          <p:cNvPr id="12" name="TextBox 11">
            <a:extLst>
              <a:ext uri="{FF2B5EF4-FFF2-40B4-BE49-F238E27FC236}">
                <a16:creationId xmlns:a16="http://schemas.microsoft.com/office/drawing/2014/main" id="{2E017BAE-B5D3-6C4D-A7AC-A6918A64BEEE}"/>
              </a:ext>
            </a:extLst>
          </p:cNvPr>
          <p:cNvSpPr txBox="1"/>
          <p:nvPr/>
        </p:nvSpPr>
        <p:spPr>
          <a:xfrm>
            <a:off x="3200187" y="2911288"/>
            <a:ext cx="683200" cy="300082"/>
          </a:xfrm>
          <a:prstGeom prst="rect">
            <a:avLst/>
          </a:prstGeom>
          <a:noFill/>
        </p:spPr>
        <p:txBody>
          <a:bodyPr wrap="none" rtlCol="0">
            <a:spAutoFit/>
          </a:bodyPr>
          <a:lstStyle/>
          <a:p>
            <a:r>
              <a:rPr lang="en-US" b="1" dirty="0" err="1"/>
              <a:t>Fastai</a:t>
            </a:r>
            <a:endParaRPr lang="en-US" b="1" dirty="0"/>
          </a:p>
        </p:txBody>
      </p:sp>
      <p:sp>
        <p:nvSpPr>
          <p:cNvPr id="13" name="TextBox 12">
            <a:extLst>
              <a:ext uri="{FF2B5EF4-FFF2-40B4-BE49-F238E27FC236}">
                <a16:creationId xmlns:a16="http://schemas.microsoft.com/office/drawing/2014/main" id="{EABBA0B0-2899-7D46-AD31-FD8D271327C6}"/>
              </a:ext>
            </a:extLst>
          </p:cNvPr>
          <p:cNvSpPr txBox="1"/>
          <p:nvPr/>
        </p:nvSpPr>
        <p:spPr>
          <a:xfrm>
            <a:off x="7623195" y="4292849"/>
            <a:ext cx="1353256" cy="300082"/>
          </a:xfrm>
          <a:prstGeom prst="rect">
            <a:avLst/>
          </a:prstGeom>
          <a:noFill/>
        </p:spPr>
        <p:txBody>
          <a:bodyPr wrap="none" rtlCol="0">
            <a:spAutoFit/>
          </a:bodyPr>
          <a:lstStyle/>
          <a:p>
            <a:r>
              <a:rPr lang="en-US" b="1" dirty="0"/>
              <a:t>Original Paper</a:t>
            </a:r>
          </a:p>
        </p:txBody>
      </p:sp>
      <p:sp>
        <p:nvSpPr>
          <p:cNvPr id="15" name="Oval 14">
            <a:extLst>
              <a:ext uri="{FF2B5EF4-FFF2-40B4-BE49-F238E27FC236}">
                <a16:creationId xmlns:a16="http://schemas.microsoft.com/office/drawing/2014/main" id="{45FD1A59-942E-2642-9EEB-747ABC8A9D3D}"/>
              </a:ext>
            </a:extLst>
          </p:cNvPr>
          <p:cNvSpPr/>
          <p:nvPr/>
        </p:nvSpPr>
        <p:spPr>
          <a:xfrm>
            <a:off x="7961152" y="3999856"/>
            <a:ext cx="954248" cy="241449"/>
          </a:xfrm>
          <a:prstGeom prst="ellipse">
            <a:avLst/>
          </a:prstGeom>
          <a:noFill/>
          <a:ln w="57150">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6" name="Oval 15">
            <a:extLst>
              <a:ext uri="{FF2B5EF4-FFF2-40B4-BE49-F238E27FC236}">
                <a16:creationId xmlns:a16="http://schemas.microsoft.com/office/drawing/2014/main" id="{588D7797-EE10-0942-9CFC-3462052B62A9}"/>
              </a:ext>
            </a:extLst>
          </p:cNvPr>
          <p:cNvSpPr/>
          <p:nvPr/>
        </p:nvSpPr>
        <p:spPr>
          <a:xfrm>
            <a:off x="3087168" y="2560243"/>
            <a:ext cx="1107449" cy="300082"/>
          </a:xfrm>
          <a:prstGeom prst="ellipse">
            <a:avLst/>
          </a:prstGeom>
          <a:noFill/>
          <a:ln w="57150">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642796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32</a:t>
            </a:fld>
            <a:endParaRPr lang="en-US"/>
          </a:p>
        </p:txBody>
      </p:sp>
      <p:sp>
        <p:nvSpPr>
          <p:cNvPr id="4" name="Footer Placeholder 3"/>
          <p:cNvSpPr>
            <a:spLocks noGrp="1"/>
          </p:cNvSpPr>
          <p:nvPr>
            <p:ph type="ftr" sz="quarter" idx="11"/>
          </p:nvPr>
        </p:nvSpPr>
        <p:spPr/>
        <p:txBody>
          <a:bodyPr/>
          <a:lstStyle/>
          <a:p>
            <a:r>
              <a:rPr lang="de-DE"/>
              <a:t>Replace the footer with text from the PPT-Updater. Instructions are included in that file.</a:t>
            </a:r>
            <a:endParaRPr lang="en-US"/>
          </a:p>
        </p:txBody>
      </p:sp>
      <p:sp>
        <p:nvSpPr>
          <p:cNvPr id="3" name="TextBox 2">
            <a:extLst>
              <a:ext uri="{FF2B5EF4-FFF2-40B4-BE49-F238E27FC236}">
                <a16:creationId xmlns:a16="http://schemas.microsoft.com/office/drawing/2014/main" id="{1B1C4385-DD61-AD40-ABE9-A5C737263411}"/>
              </a:ext>
            </a:extLst>
          </p:cNvPr>
          <p:cNvSpPr txBox="1"/>
          <p:nvPr/>
        </p:nvSpPr>
        <p:spPr>
          <a:xfrm>
            <a:off x="4018935" y="1600200"/>
            <a:ext cx="1180131" cy="300082"/>
          </a:xfrm>
          <a:prstGeom prst="rect">
            <a:avLst/>
          </a:prstGeom>
          <a:noFill/>
        </p:spPr>
        <p:txBody>
          <a:bodyPr wrap="none" rtlCol="0">
            <a:spAutoFit/>
          </a:bodyPr>
          <a:lstStyle/>
          <a:p>
            <a:r>
              <a:rPr lang="en-US" dirty="0"/>
              <a:t>Thankyou! </a:t>
            </a:r>
            <a:r>
              <a:rPr lang="en-US" dirty="0">
                <a:sym typeface="Wingdings" pitchFamily="2" charset="2"/>
              </a:rPr>
              <a:t></a:t>
            </a:r>
            <a:endParaRPr lang="en-US" dirty="0"/>
          </a:p>
        </p:txBody>
      </p:sp>
    </p:spTree>
    <p:extLst>
      <p:ext uri="{BB962C8B-B14F-4D97-AF65-F5344CB8AC3E}">
        <p14:creationId xmlns:p14="http://schemas.microsoft.com/office/powerpoint/2010/main" val="413377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11CC8A-5534-9B4B-BBB2-6C1A78E2A952}"/>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4" name="Footer Placeholder 3">
            <a:extLst>
              <a:ext uri="{FF2B5EF4-FFF2-40B4-BE49-F238E27FC236}">
                <a16:creationId xmlns:a16="http://schemas.microsoft.com/office/drawing/2014/main" id="{8DD8F307-69FC-C445-82B4-6316AD980932}"/>
              </a:ext>
            </a:extLst>
          </p:cNvPr>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solidFill>
                  <a:srgbClr val="000000"/>
                </a:solidFill>
                <a:effectLst/>
                <a:uLnTx/>
                <a:uFillTx/>
                <a:latin typeface="IBM Plex Sans"/>
                <a:cs typeface="Arial"/>
              </a:rPr>
              <a:t>Replace the footer with text from the PPT-Updater. Instructions are included in that file.</a:t>
            </a:r>
            <a:endParaRPr kumimoji="0" lang="en-US" sz="600" b="0" i="0" u="none" strike="noStrike" kern="1200" cap="none" spc="0" normalizeH="0" baseline="0" noProof="0">
              <a:ln>
                <a:noFill/>
              </a:ln>
              <a:solidFill>
                <a:srgbClr val="000000"/>
              </a:solidFill>
              <a:effectLst/>
              <a:uLnTx/>
              <a:uFillTx/>
              <a:latin typeface="IBM Plex Sans"/>
              <a:cs typeface="Arial"/>
            </a:endParaRPr>
          </a:p>
        </p:txBody>
      </p:sp>
      <p:pic>
        <p:nvPicPr>
          <p:cNvPr id="7" name="Picture 6">
            <a:extLst>
              <a:ext uri="{FF2B5EF4-FFF2-40B4-BE49-F238E27FC236}">
                <a16:creationId xmlns:a16="http://schemas.microsoft.com/office/drawing/2014/main" id="{AE34049B-0272-6540-82A6-A776DC0E5595}"/>
              </a:ext>
            </a:extLst>
          </p:cNvPr>
          <p:cNvPicPr>
            <a:picLocks noChangeAspect="1"/>
          </p:cNvPicPr>
          <p:nvPr/>
        </p:nvPicPr>
        <p:blipFill>
          <a:blip r:embed="rId3"/>
          <a:stretch>
            <a:fillRect/>
          </a:stretch>
        </p:blipFill>
        <p:spPr>
          <a:xfrm>
            <a:off x="228600" y="829536"/>
            <a:ext cx="3125211" cy="3143758"/>
          </a:xfrm>
          <a:prstGeom prst="rect">
            <a:avLst/>
          </a:prstGeom>
        </p:spPr>
      </p:pic>
      <p:pic>
        <p:nvPicPr>
          <p:cNvPr id="8" name="Picture 7">
            <a:extLst>
              <a:ext uri="{FF2B5EF4-FFF2-40B4-BE49-F238E27FC236}">
                <a16:creationId xmlns:a16="http://schemas.microsoft.com/office/drawing/2014/main" id="{D6C2CE95-4CD8-474E-A3DE-96CB47096D55}"/>
              </a:ext>
            </a:extLst>
          </p:cNvPr>
          <p:cNvPicPr>
            <a:picLocks noChangeAspect="1"/>
          </p:cNvPicPr>
          <p:nvPr/>
        </p:nvPicPr>
        <p:blipFill>
          <a:blip r:embed="rId4"/>
          <a:stretch>
            <a:fillRect/>
          </a:stretch>
        </p:blipFill>
        <p:spPr>
          <a:xfrm>
            <a:off x="3561080" y="1182187"/>
            <a:ext cx="2788920" cy="2507582"/>
          </a:xfrm>
          <a:prstGeom prst="rect">
            <a:avLst/>
          </a:prstGeom>
        </p:spPr>
      </p:pic>
      <p:pic>
        <p:nvPicPr>
          <p:cNvPr id="9" name="Picture 8">
            <a:extLst>
              <a:ext uri="{FF2B5EF4-FFF2-40B4-BE49-F238E27FC236}">
                <a16:creationId xmlns:a16="http://schemas.microsoft.com/office/drawing/2014/main" id="{158F37B3-ED86-CE4B-A2C8-30EE76042554}"/>
              </a:ext>
            </a:extLst>
          </p:cNvPr>
          <p:cNvPicPr>
            <a:picLocks noChangeAspect="1"/>
          </p:cNvPicPr>
          <p:nvPr/>
        </p:nvPicPr>
        <p:blipFill>
          <a:blip r:embed="rId5"/>
          <a:stretch>
            <a:fillRect/>
          </a:stretch>
        </p:blipFill>
        <p:spPr>
          <a:xfrm>
            <a:off x="6415029" y="1182187"/>
            <a:ext cx="2607051" cy="2607051"/>
          </a:xfrm>
          <a:prstGeom prst="rect">
            <a:avLst/>
          </a:prstGeom>
        </p:spPr>
      </p:pic>
    </p:spTree>
    <p:extLst>
      <p:ext uri="{BB962C8B-B14F-4D97-AF65-F5344CB8AC3E}">
        <p14:creationId xmlns:p14="http://schemas.microsoft.com/office/powerpoint/2010/main" val="3242442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FastAI</a:t>
            </a:r>
            <a:r>
              <a:rPr lang="en-US" dirty="0"/>
              <a:t> 101 - Agenda</a:t>
            </a:r>
          </a:p>
        </p:txBody>
      </p:sp>
      <p:sp>
        <p:nvSpPr>
          <p:cNvPr id="3" name="Slide Number Placeholder 2"/>
          <p:cNvSpPr>
            <a:spLocks noGrp="1"/>
          </p:cNvSpPr>
          <p:nvPr>
            <p:ph type="sldNum" sz="quarter" idx="10"/>
          </p:nvPr>
        </p:nvSpPr>
        <p:spPr/>
        <p:txBody>
          <a:bodyPr/>
          <a:lstStyle/>
          <a:p>
            <a:fld id="{D0BE6F14-FF48-0F4F-A8AA-2E3F25371E4A}" type="slidenum">
              <a:rPr lang="en-US" smtClean="0"/>
              <a:pPr/>
              <a:t>5</a:t>
            </a:fld>
            <a:endParaRPr lang="en-US"/>
          </a:p>
        </p:txBody>
      </p:sp>
      <p:sp>
        <p:nvSpPr>
          <p:cNvPr id="5" name="Text Placeholder 4"/>
          <p:cNvSpPr>
            <a:spLocks noGrp="1"/>
          </p:cNvSpPr>
          <p:nvPr>
            <p:ph type="body" sz="quarter" idx="12"/>
          </p:nvPr>
        </p:nvSpPr>
        <p:spPr>
          <a:xfrm>
            <a:off x="228600" y="758190"/>
            <a:ext cx="4782312" cy="4068290"/>
          </a:xfrm>
        </p:spPr>
        <p:txBody>
          <a:bodyPr/>
          <a:lstStyle/>
          <a:p>
            <a:pPr marL="285750" indent="-285750">
              <a:buFont typeface="Arial" panose="020B0604020202020204" pitchFamily="34" charset="0"/>
              <a:buChar char="•"/>
            </a:pPr>
            <a:r>
              <a:rPr lang="en-US" sz="1600" b="1" dirty="0" err="1"/>
              <a:t>FastAI</a:t>
            </a:r>
            <a:r>
              <a:rPr lang="en-US" sz="1600" b="1" dirty="0"/>
              <a:t> Concepts</a:t>
            </a:r>
          </a:p>
          <a:p>
            <a:pPr marL="458788" lvl="1" indent="-285750">
              <a:buFont typeface="Arial" panose="020B0604020202020204" pitchFamily="34" charset="0"/>
              <a:buChar char="•"/>
            </a:pPr>
            <a:r>
              <a:rPr lang="en-US" sz="1600" b="1" dirty="0" err="1"/>
              <a:t>Databunch</a:t>
            </a:r>
            <a:endParaRPr lang="en-US" sz="1600" b="1" dirty="0"/>
          </a:p>
          <a:p>
            <a:pPr marL="458788" lvl="1" indent="-285750">
              <a:buFont typeface="Arial" panose="020B0604020202020204" pitchFamily="34" charset="0"/>
              <a:buChar char="•"/>
            </a:pPr>
            <a:r>
              <a:rPr lang="en-US" sz="1600" b="1" dirty="0"/>
              <a:t>Learner</a:t>
            </a:r>
          </a:p>
          <a:p>
            <a:pPr marL="458788" lvl="1" indent="-285750">
              <a:buFont typeface="Arial" panose="020B0604020202020204" pitchFamily="34" charset="0"/>
              <a:buChar char="•"/>
            </a:pPr>
            <a:r>
              <a:rPr lang="en-US" sz="1600" b="1" dirty="0" err="1"/>
              <a:t>LRFind</a:t>
            </a:r>
            <a:r>
              <a:rPr lang="en-US" sz="1600" b="1" dirty="0"/>
              <a:t> /One Cycle Learning</a:t>
            </a:r>
          </a:p>
          <a:p>
            <a:pPr marL="458788" lvl="1" indent="-285750">
              <a:buFont typeface="Arial" panose="020B0604020202020204" pitchFamily="34" charset="0"/>
              <a:buChar char="•"/>
            </a:pPr>
            <a:r>
              <a:rPr lang="en-US" sz="1600" b="1" dirty="0"/>
              <a:t>Transfer Learning</a:t>
            </a:r>
          </a:p>
          <a:p>
            <a:pPr marL="458788" lvl="1" indent="-285750">
              <a:buFont typeface="Arial" panose="020B0604020202020204" pitchFamily="34" charset="0"/>
              <a:buChar char="•"/>
            </a:pPr>
            <a:r>
              <a:rPr lang="en-US" sz="1600" b="1" dirty="0"/>
              <a:t>Interpretation</a:t>
            </a:r>
          </a:p>
          <a:p>
            <a:pPr marL="458788" lvl="1" indent="-285750">
              <a:buFont typeface="Arial" panose="020B0604020202020204" pitchFamily="34" charset="0"/>
              <a:buChar char="•"/>
            </a:pPr>
            <a:endParaRPr lang="en-US" sz="1800" b="1" dirty="0"/>
          </a:p>
          <a:p>
            <a:pPr marL="458788" lvl="1" indent="-285750">
              <a:buFont typeface="Arial" panose="020B0604020202020204" pitchFamily="34" charset="0"/>
              <a:buChar char="•"/>
            </a:pPr>
            <a:endParaRPr lang="en-US" sz="1800" b="1" dirty="0"/>
          </a:p>
        </p:txBody>
      </p:sp>
    </p:spTree>
    <p:extLst>
      <p:ext uri="{BB962C8B-B14F-4D97-AF65-F5344CB8AC3E}">
        <p14:creationId xmlns:p14="http://schemas.microsoft.com/office/powerpoint/2010/main" val="1212361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FastAI</a:t>
            </a:r>
            <a:r>
              <a:rPr lang="en-US" dirty="0"/>
              <a:t> Concepts – </a:t>
            </a:r>
            <a:r>
              <a:rPr lang="en-US" dirty="0" err="1"/>
              <a:t>Databunch</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6</a:t>
            </a:fld>
            <a:endParaRPr lang="en-US"/>
          </a:p>
        </p:txBody>
      </p:sp>
      <p:sp>
        <p:nvSpPr>
          <p:cNvPr id="11" name="Text Placeholder 4">
            <a:extLst>
              <a:ext uri="{FF2B5EF4-FFF2-40B4-BE49-F238E27FC236}">
                <a16:creationId xmlns:a16="http://schemas.microsoft.com/office/drawing/2014/main" id="{93EE0FE1-A9D1-2C47-9F2B-C1C809DFC2A1}"/>
              </a:ext>
            </a:extLst>
          </p:cNvPr>
          <p:cNvSpPr>
            <a:spLocks noGrp="1"/>
          </p:cNvSpPr>
          <p:nvPr>
            <p:ph type="body" sz="quarter" idx="12"/>
          </p:nvPr>
        </p:nvSpPr>
        <p:spPr>
          <a:xfrm>
            <a:off x="228600" y="758190"/>
            <a:ext cx="7640392" cy="4068290"/>
          </a:xfrm>
        </p:spPr>
        <p:txBody>
          <a:bodyPr/>
          <a:lstStyle/>
          <a:p>
            <a:endParaRPr lang="en-US" dirty="0"/>
          </a:p>
          <a:p>
            <a:pPr marL="458788" lvl="1" indent="-285750">
              <a:buFont typeface="Arial" panose="020B0604020202020204" pitchFamily="34" charset="0"/>
              <a:buChar char="•"/>
            </a:pPr>
            <a:r>
              <a:rPr lang="en-US" sz="1800" b="1" dirty="0"/>
              <a:t>Abstraction that helps manage train / validation datasets</a:t>
            </a:r>
          </a:p>
          <a:p>
            <a:pPr marL="458788" lvl="1" indent="-285750">
              <a:buFont typeface="Arial" panose="020B0604020202020204" pitchFamily="34" charset="0"/>
              <a:buChar char="•"/>
            </a:pPr>
            <a:r>
              <a:rPr lang="en-US" sz="1800" b="1" dirty="0"/>
              <a:t>Supports all types of data (Image / text / tabular)</a:t>
            </a:r>
          </a:p>
          <a:p>
            <a:pPr marL="458788" lvl="1" indent="-285750">
              <a:buFont typeface="Arial" panose="020B0604020202020204" pitchFamily="34" charset="0"/>
              <a:buChar char="•"/>
            </a:pPr>
            <a:r>
              <a:rPr lang="en-US" sz="1800" b="1" dirty="0"/>
              <a:t>Flexible to support meta data files that contain labels </a:t>
            </a:r>
          </a:p>
          <a:p>
            <a:pPr marL="458788" lvl="1" indent="-285750">
              <a:buFont typeface="Arial" panose="020B0604020202020204" pitchFamily="34" charset="0"/>
              <a:buChar char="•"/>
            </a:pPr>
            <a:endParaRPr lang="en-US" sz="1800" b="1" dirty="0"/>
          </a:p>
          <a:p>
            <a:pPr marL="458788" lvl="1" indent="-285750">
              <a:buFont typeface="Arial" panose="020B0604020202020204" pitchFamily="34" charset="0"/>
              <a:buChar char="•"/>
            </a:pPr>
            <a:endParaRPr lang="en-US" sz="1800" b="1" dirty="0"/>
          </a:p>
          <a:p>
            <a:pPr marL="458788" lvl="1" indent="-285750">
              <a:buFont typeface="Arial" panose="020B0604020202020204" pitchFamily="34" charset="0"/>
              <a:buChar char="•"/>
            </a:pPr>
            <a:endParaRPr lang="en-US" sz="1800" b="1" dirty="0"/>
          </a:p>
        </p:txBody>
      </p:sp>
      <p:pic>
        <p:nvPicPr>
          <p:cNvPr id="2050" name="Picture 2" descr="33%20PM">
            <a:extLst>
              <a:ext uri="{FF2B5EF4-FFF2-40B4-BE49-F238E27FC236}">
                <a16:creationId xmlns:a16="http://schemas.microsoft.com/office/drawing/2014/main" id="{BB65E67A-7B8E-7948-81CE-303F62825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417" y="1997434"/>
            <a:ext cx="5679583" cy="26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427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FastAI</a:t>
            </a:r>
            <a:r>
              <a:rPr lang="en-US" dirty="0"/>
              <a:t> Concepts – Learner</a:t>
            </a:r>
          </a:p>
        </p:txBody>
      </p:sp>
      <p:sp>
        <p:nvSpPr>
          <p:cNvPr id="3" name="Slide Number Placeholder 2"/>
          <p:cNvSpPr>
            <a:spLocks noGrp="1"/>
          </p:cNvSpPr>
          <p:nvPr>
            <p:ph type="sldNum" sz="quarter" idx="10"/>
          </p:nvPr>
        </p:nvSpPr>
        <p:spPr/>
        <p:txBody>
          <a:bodyPr/>
          <a:lstStyle/>
          <a:p>
            <a:fld id="{D0BE6F14-FF48-0F4F-A8AA-2E3F25371E4A}" type="slidenum">
              <a:rPr lang="en-US" smtClean="0"/>
              <a:pPr/>
              <a:t>7</a:t>
            </a:fld>
            <a:endParaRPr lang="en-US"/>
          </a:p>
        </p:txBody>
      </p:sp>
      <p:sp>
        <p:nvSpPr>
          <p:cNvPr id="6" name="Text Placeholder 4">
            <a:extLst>
              <a:ext uri="{FF2B5EF4-FFF2-40B4-BE49-F238E27FC236}">
                <a16:creationId xmlns:a16="http://schemas.microsoft.com/office/drawing/2014/main" id="{1FD9F547-8F4A-1C44-AE17-233796A2B18B}"/>
              </a:ext>
            </a:extLst>
          </p:cNvPr>
          <p:cNvSpPr txBox="1">
            <a:spLocks/>
          </p:cNvSpPr>
          <p:nvPr/>
        </p:nvSpPr>
        <p:spPr>
          <a:xfrm>
            <a:off x="228600" y="758190"/>
            <a:ext cx="7640392" cy="4068290"/>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tabLst>
                <a:tab pos="3940175" algn="dec"/>
              </a:tabLst>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0"/>
              </a:spcBef>
              <a:spcAft>
                <a:spcPts val="0"/>
              </a:spcAft>
              <a:buFont typeface="Arial"/>
              <a:buChar char="–"/>
              <a:tabLst/>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pPr marL="458788" lvl="1" indent="-285750">
              <a:buFont typeface="Arial" panose="020B0604020202020204" pitchFamily="34" charset="0"/>
              <a:buChar char="•"/>
            </a:pPr>
            <a:r>
              <a:rPr lang="en-US" sz="1800" b="1" dirty="0"/>
              <a:t>Learner is </a:t>
            </a:r>
            <a:r>
              <a:rPr lang="en-US" sz="1800" b="1" dirty="0" err="1"/>
              <a:t>fastAI</a:t>
            </a:r>
            <a:r>
              <a:rPr lang="en-US" sz="1800" b="1" dirty="0"/>
              <a:t> abstraction that holds the neural network architecture and the methods to train it</a:t>
            </a:r>
          </a:p>
          <a:p>
            <a:pPr marL="458788" lvl="1" indent="-285750">
              <a:buFont typeface="Arial" panose="020B0604020202020204" pitchFamily="34" charset="0"/>
              <a:buChar char="•"/>
            </a:pPr>
            <a:endParaRPr lang="en-US" sz="1800" b="1" dirty="0"/>
          </a:p>
          <a:p>
            <a:pPr marL="458788" lvl="1" indent="-285750">
              <a:buFont typeface="Arial" panose="020B0604020202020204" pitchFamily="34" charset="0"/>
              <a:buChar char="•"/>
            </a:pPr>
            <a:endParaRPr lang="en-US" sz="1800" b="1" dirty="0"/>
          </a:p>
          <a:p>
            <a:pPr marL="458788" lvl="1" indent="-285750">
              <a:buFont typeface="Arial" panose="020B0604020202020204" pitchFamily="34" charset="0"/>
              <a:buChar char="•"/>
            </a:pPr>
            <a:endParaRPr lang="en-US" sz="1800" b="1" dirty="0"/>
          </a:p>
          <a:p>
            <a:pPr marL="458788" lvl="1" indent="-285750">
              <a:buFont typeface="Arial" panose="020B0604020202020204" pitchFamily="34" charset="0"/>
              <a:buChar char="•"/>
            </a:pPr>
            <a:endParaRPr lang="en-US" sz="1800" b="1" dirty="0"/>
          </a:p>
          <a:p>
            <a:pPr marL="458788" lvl="1" indent="-285750">
              <a:buFont typeface="Arial" panose="020B0604020202020204" pitchFamily="34" charset="0"/>
              <a:buChar char="•"/>
            </a:pPr>
            <a:endParaRPr lang="en-US" sz="1800" b="1" dirty="0"/>
          </a:p>
          <a:p>
            <a:pPr marL="458788" lvl="1" indent="-285750">
              <a:buFont typeface="Arial" panose="020B0604020202020204" pitchFamily="34" charset="0"/>
              <a:buChar char="•"/>
            </a:pPr>
            <a:endParaRPr lang="en-US" sz="1800" b="1" dirty="0"/>
          </a:p>
          <a:p>
            <a:pPr marL="458788" lvl="1" indent="-285750">
              <a:buFont typeface="Arial" panose="020B0604020202020204" pitchFamily="34" charset="0"/>
              <a:buChar char="•"/>
            </a:pPr>
            <a:endParaRPr lang="en-US" sz="1800" b="1" dirty="0"/>
          </a:p>
        </p:txBody>
      </p:sp>
      <p:pic>
        <p:nvPicPr>
          <p:cNvPr id="5" name="Picture 4">
            <a:extLst>
              <a:ext uri="{FF2B5EF4-FFF2-40B4-BE49-F238E27FC236}">
                <a16:creationId xmlns:a16="http://schemas.microsoft.com/office/drawing/2014/main" id="{8D506540-671F-8D4E-8A2B-67E3865FB5A1}"/>
              </a:ext>
            </a:extLst>
          </p:cNvPr>
          <p:cNvPicPr>
            <a:picLocks noChangeAspect="1"/>
          </p:cNvPicPr>
          <p:nvPr/>
        </p:nvPicPr>
        <p:blipFill>
          <a:blip r:embed="rId3"/>
          <a:stretch>
            <a:fillRect/>
          </a:stretch>
        </p:blipFill>
        <p:spPr>
          <a:xfrm>
            <a:off x="329184" y="1613916"/>
            <a:ext cx="8814816" cy="468765"/>
          </a:xfrm>
          <a:prstGeom prst="rect">
            <a:avLst/>
          </a:prstGeom>
        </p:spPr>
      </p:pic>
      <p:pic>
        <p:nvPicPr>
          <p:cNvPr id="8" name="Picture 7">
            <a:extLst>
              <a:ext uri="{FF2B5EF4-FFF2-40B4-BE49-F238E27FC236}">
                <a16:creationId xmlns:a16="http://schemas.microsoft.com/office/drawing/2014/main" id="{63F40BAC-30D2-3D48-A882-50DF38438E5D}"/>
              </a:ext>
            </a:extLst>
          </p:cNvPr>
          <p:cNvPicPr>
            <a:picLocks noChangeAspect="1"/>
          </p:cNvPicPr>
          <p:nvPr/>
        </p:nvPicPr>
        <p:blipFill>
          <a:blip r:embed="rId4"/>
          <a:stretch>
            <a:fillRect/>
          </a:stretch>
        </p:blipFill>
        <p:spPr>
          <a:xfrm>
            <a:off x="345476" y="2082681"/>
            <a:ext cx="8046720" cy="2638423"/>
          </a:xfrm>
          <a:prstGeom prst="rect">
            <a:avLst/>
          </a:prstGeom>
        </p:spPr>
      </p:pic>
    </p:spTree>
    <p:extLst>
      <p:ext uri="{BB962C8B-B14F-4D97-AF65-F5344CB8AC3E}">
        <p14:creationId xmlns:p14="http://schemas.microsoft.com/office/powerpoint/2010/main" val="2174555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630E7BC-E5AF-1541-A26E-648D5979CFD5}"/>
              </a:ext>
            </a:extLst>
          </p:cNvPr>
          <p:cNvSpPr txBox="1"/>
          <p:nvPr/>
        </p:nvSpPr>
        <p:spPr>
          <a:xfrm>
            <a:off x="508457" y="1633975"/>
            <a:ext cx="3895832" cy="2585323"/>
          </a:xfrm>
          <a:prstGeom prst="rect">
            <a:avLst/>
          </a:prstGeom>
          <a:noFill/>
        </p:spPr>
        <p:txBody>
          <a:bodyPr wrap="square" rtlCol="0">
            <a:spAutoFit/>
          </a:bodyPr>
          <a:lstStyle/>
          <a:p>
            <a:endParaRPr lang="en-US" dirty="0"/>
          </a:p>
          <a:p>
            <a:endParaRPr lang="en-US" dirty="0"/>
          </a:p>
          <a:p>
            <a:r>
              <a:rPr lang="en-US" dirty="0"/>
              <a:t>This method is somewhat empirical, but in practice works very well.</a:t>
            </a:r>
          </a:p>
          <a:p>
            <a:endParaRPr lang="en-US" dirty="0"/>
          </a:p>
          <a:p>
            <a:r>
              <a:rPr lang="en-US" dirty="0"/>
              <a:t>Goal on any plot is to find the longest downward slope and use </a:t>
            </a:r>
            <a:r>
              <a:rPr lang="en-US" dirty="0" err="1"/>
              <a:t>thes</a:t>
            </a:r>
            <a:r>
              <a:rPr lang="en-US" dirty="0"/>
              <a:t> as bounds for fit one cycle</a:t>
            </a:r>
          </a:p>
          <a:p>
            <a:endParaRPr lang="en-US" dirty="0"/>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5F72B9FB-2C3C-0046-9E73-978C1F28F9DB}"/>
              </a:ext>
            </a:extLst>
          </p:cNvPr>
          <p:cNvPicPr>
            <a:picLocks noChangeAspect="1"/>
          </p:cNvPicPr>
          <p:nvPr/>
        </p:nvPicPr>
        <p:blipFill rotWithShape="1">
          <a:blip r:embed="rId3"/>
          <a:srcRect t="38400"/>
          <a:stretch/>
        </p:blipFill>
        <p:spPr>
          <a:xfrm>
            <a:off x="4404289" y="1898083"/>
            <a:ext cx="4739711" cy="3168396"/>
          </a:xfrm>
          <a:prstGeom prst="rect">
            <a:avLst/>
          </a:prstGeom>
        </p:spPr>
      </p:pic>
      <p:sp>
        <p:nvSpPr>
          <p:cNvPr id="2" name="Title 1"/>
          <p:cNvSpPr>
            <a:spLocks noGrp="1"/>
          </p:cNvSpPr>
          <p:nvPr>
            <p:ph type="title"/>
          </p:nvPr>
        </p:nvSpPr>
        <p:spPr>
          <a:xfrm>
            <a:off x="228600" y="201168"/>
            <a:ext cx="6135624" cy="855726"/>
          </a:xfrm>
        </p:spPr>
        <p:txBody>
          <a:bodyPr/>
          <a:lstStyle/>
          <a:p>
            <a:r>
              <a:rPr lang="en-US" dirty="0" err="1"/>
              <a:t>FastAI</a:t>
            </a:r>
            <a:r>
              <a:rPr lang="en-US" dirty="0"/>
              <a:t> Concepts – Learning Rate Find</a:t>
            </a:r>
          </a:p>
        </p:txBody>
      </p:sp>
      <p:sp>
        <p:nvSpPr>
          <p:cNvPr id="3" name="Slide Number Placeholder 2"/>
          <p:cNvSpPr>
            <a:spLocks noGrp="1"/>
          </p:cNvSpPr>
          <p:nvPr>
            <p:ph type="sldNum" sz="quarter" idx="10"/>
          </p:nvPr>
        </p:nvSpPr>
        <p:spPr/>
        <p:txBody>
          <a:bodyPr/>
          <a:lstStyle/>
          <a:p>
            <a:fld id="{D0BE6F14-FF48-0F4F-A8AA-2E3F25371E4A}" type="slidenum">
              <a:rPr lang="en-US" smtClean="0"/>
              <a:pPr/>
              <a:t>8</a:t>
            </a:fld>
            <a:endParaRPr lang="en-US"/>
          </a:p>
        </p:txBody>
      </p:sp>
      <p:sp>
        <p:nvSpPr>
          <p:cNvPr id="6" name="TextBox 5">
            <a:extLst>
              <a:ext uri="{FF2B5EF4-FFF2-40B4-BE49-F238E27FC236}">
                <a16:creationId xmlns:a16="http://schemas.microsoft.com/office/drawing/2014/main" id="{98244358-0869-8B42-A3F7-CC764BD9C4BD}"/>
              </a:ext>
            </a:extLst>
          </p:cNvPr>
          <p:cNvSpPr txBox="1"/>
          <p:nvPr/>
        </p:nvSpPr>
        <p:spPr>
          <a:xfrm>
            <a:off x="420137" y="756812"/>
            <a:ext cx="7333975" cy="2169825"/>
          </a:xfrm>
          <a:prstGeom prst="rect">
            <a:avLst/>
          </a:prstGeom>
          <a:noFill/>
        </p:spPr>
        <p:txBody>
          <a:bodyPr wrap="square" rtlCol="0">
            <a:spAutoFit/>
          </a:bodyPr>
          <a:lstStyle/>
          <a:p>
            <a:r>
              <a:rPr lang="en-US" dirty="0"/>
              <a:t>According to Jeremy Howard the most important hyper-parameter to tune of any NN model is the learning rate.  </a:t>
            </a:r>
            <a:r>
              <a:rPr lang="en-US" dirty="0" err="1"/>
              <a:t>FastAI</a:t>
            </a:r>
            <a:r>
              <a:rPr lang="en-US" dirty="0"/>
              <a:t> implements an </a:t>
            </a:r>
            <a:r>
              <a:rPr lang="en-US" dirty="0" err="1"/>
              <a:t>lr</a:t>
            </a:r>
            <a:r>
              <a:rPr lang="en-US" dirty="0"/>
              <a:t> find algorithm that steps through different learning rates and plots losses.  For detailed information look here </a:t>
            </a:r>
            <a:r>
              <a:rPr lang="en-US" dirty="0">
                <a:hlinkClick r:id="rId4"/>
              </a:rPr>
              <a:t>https://sgugger.github.io/how-do-you-find-a-good-learning-rate.html</a:t>
            </a:r>
            <a:endParaRPr lang="en-US" dirty="0"/>
          </a:p>
          <a:p>
            <a:endParaRPr lang="en-US" dirty="0"/>
          </a:p>
          <a:p>
            <a:endParaRPr lang="en-US" dirty="0"/>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CE009B7C-ADD2-F840-890F-AC4C21D87768}"/>
              </a:ext>
            </a:extLst>
          </p:cNvPr>
          <p:cNvPicPr>
            <a:picLocks noChangeAspect="1"/>
          </p:cNvPicPr>
          <p:nvPr/>
        </p:nvPicPr>
        <p:blipFill rotWithShape="1">
          <a:blip r:embed="rId3"/>
          <a:srcRect b="88783"/>
          <a:stretch/>
        </p:blipFill>
        <p:spPr>
          <a:xfrm>
            <a:off x="602338" y="3302356"/>
            <a:ext cx="3801951" cy="462801"/>
          </a:xfrm>
          <a:prstGeom prst="rect">
            <a:avLst/>
          </a:prstGeom>
        </p:spPr>
      </p:pic>
    </p:spTree>
    <p:extLst>
      <p:ext uri="{BB962C8B-B14F-4D97-AF65-F5344CB8AC3E}">
        <p14:creationId xmlns:p14="http://schemas.microsoft.com/office/powerpoint/2010/main" val="1131575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7110984" cy="855726"/>
          </a:xfrm>
        </p:spPr>
        <p:txBody>
          <a:bodyPr/>
          <a:lstStyle/>
          <a:p>
            <a:r>
              <a:rPr lang="en-US" dirty="0" err="1"/>
              <a:t>FastAI</a:t>
            </a:r>
            <a:r>
              <a:rPr lang="en-US" dirty="0"/>
              <a:t> Concepts – One Cycle Learning</a:t>
            </a:r>
          </a:p>
        </p:txBody>
      </p:sp>
      <p:sp>
        <p:nvSpPr>
          <p:cNvPr id="3" name="Slide Number Placeholder 2"/>
          <p:cNvSpPr>
            <a:spLocks noGrp="1"/>
          </p:cNvSpPr>
          <p:nvPr>
            <p:ph type="sldNum" sz="quarter" idx="10"/>
          </p:nvPr>
        </p:nvSpPr>
        <p:spPr/>
        <p:txBody>
          <a:bodyPr/>
          <a:lstStyle/>
          <a:p>
            <a:fld id="{D0BE6F14-FF48-0F4F-A8AA-2E3F25371E4A}" type="slidenum">
              <a:rPr lang="en-US" smtClean="0"/>
              <a:pPr/>
              <a:t>9</a:t>
            </a:fld>
            <a:endParaRPr lang="en-US"/>
          </a:p>
        </p:txBody>
      </p:sp>
      <p:pic>
        <p:nvPicPr>
          <p:cNvPr id="4" name="Picture 3">
            <a:extLst>
              <a:ext uri="{FF2B5EF4-FFF2-40B4-BE49-F238E27FC236}">
                <a16:creationId xmlns:a16="http://schemas.microsoft.com/office/drawing/2014/main" id="{357B0C44-6334-384C-872A-4F2611E1733B}"/>
              </a:ext>
            </a:extLst>
          </p:cNvPr>
          <p:cNvPicPr>
            <a:picLocks noChangeAspect="1"/>
          </p:cNvPicPr>
          <p:nvPr/>
        </p:nvPicPr>
        <p:blipFill>
          <a:blip r:embed="rId3"/>
          <a:stretch>
            <a:fillRect/>
          </a:stretch>
        </p:blipFill>
        <p:spPr>
          <a:xfrm>
            <a:off x="4795875" y="715899"/>
            <a:ext cx="3958188" cy="2833878"/>
          </a:xfrm>
          <a:prstGeom prst="rect">
            <a:avLst/>
          </a:prstGeom>
        </p:spPr>
      </p:pic>
      <p:pic>
        <p:nvPicPr>
          <p:cNvPr id="6" name="Picture 5">
            <a:extLst>
              <a:ext uri="{FF2B5EF4-FFF2-40B4-BE49-F238E27FC236}">
                <a16:creationId xmlns:a16="http://schemas.microsoft.com/office/drawing/2014/main" id="{542D5BCF-1EC3-0C49-8A64-E02BC352A0C0}"/>
              </a:ext>
            </a:extLst>
          </p:cNvPr>
          <p:cNvPicPr>
            <a:picLocks noChangeAspect="1"/>
          </p:cNvPicPr>
          <p:nvPr/>
        </p:nvPicPr>
        <p:blipFill>
          <a:blip r:embed="rId4"/>
          <a:stretch>
            <a:fillRect/>
          </a:stretch>
        </p:blipFill>
        <p:spPr>
          <a:xfrm>
            <a:off x="465072" y="715899"/>
            <a:ext cx="3857223" cy="2833878"/>
          </a:xfrm>
          <a:prstGeom prst="rect">
            <a:avLst/>
          </a:prstGeom>
        </p:spPr>
      </p:pic>
      <p:sp>
        <p:nvSpPr>
          <p:cNvPr id="7" name="TextBox 6">
            <a:extLst>
              <a:ext uri="{FF2B5EF4-FFF2-40B4-BE49-F238E27FC236}">
                <a16:creationId xmlns:a16="http://schemas.microsoft.com/office/drawing/2014/main" id="{4F7A4631-407A-164A-AAD9-8567225D8919}"/>
              </a:ext>
            </a:extLst>
          </p:cNvPr>
          <p:cNvSpPr txBox="1"/>
          <p:nvPr/>
        </p:nvSpPr>
        <p:spPr>
          <a:xfrm>
            <a:off x="499872" y="3758187"/>
            <a:ext cx="8144256" cy="1546577"/>
          </a:xfrm>
          <a:prstGeom prst="rect">
            <a:avLst/>
          </a:prstGeom>
          <a:noFill/>
        </p:spPr>
        <p:txBody>
          <a:bodyPr wrap="square" rtlCol="0">
            <a:spAutoFit/>
          </a:bodyPr>
          <a:lstStyle/>
          <a:p>
            <a:r>
              <a:rPr lang="en-US" dirty="0"/>
              <a:t>Traditional training methods use a fixed learning rate or learning rate schedules to find a decent solution to the NN optimization problem.  Issues here the speed at which you find the minimum, and how close the local minimum is to global minimum.  </a:t>
            </a:r>
          </a:p>
          <a:p>
            <a:endParaRPr lang="en-US" dirty="0"/>
          </a:p>
          <a:p>
            <a:r>
              <a:rPr lang="en-US" b="1" dirty="0"/>
              <a:t>Fit one cycle takes a different approach</a:t>
            </a:r>
            <a:r>
              <a:rPr lang="en-US" dirty="0"/>
              <a:t>.  They sweep learning rates as show above right to find optimal solution.  Why does this work ? -&gt;  (</a:t>
            </a:r>
            <a:r>
              <a:rPr lang="en-US" dirty="0">
                <a:hlinkClick r:id="rId5"/>
              </a:rPr>
              <a:t>https://arxiv.org/abs/1506.01186</a:t>
            </a:r>
            <a:r>
              <a:rPr lang="en-US" dirty="0"/>
              <a:t>)</a:t>
            </a:r>
          </a:p>
          <a:p>
            <a:endParaRPr lang="en-US" dirty="0"/>
          </a:p>
        </p:txBody>
      </p:sp>
    </p:spTree>
    <p:extLst>
      <p:ext uri="{BB962C8B-B14F-4D97-AF65-F5344CB8AC3E}">
        <p14:creationId xmlns:p14="http://schemas.microsoft.com/office/powerpoint/2010/main" val="423262133"/>
      </p:ext>
    </p:extLst>
  </p:cSld>
  <p:clrMapOvr>
    <a:masterClrMapping/>
  </p:clrMapOvr>
</p:sld>
</file>

<file path=ppt/theme/theme1.xml><?xml version="1.0" encoding="utf-8"?>
<a:theme xmlns:a="http://schemas.openxmlformats.org/drawingml/2006/main" name="gry_background_2017">
  <a:themeElements>
    <a:clrScheme name="Custom 84">
      <a:dk1>
        <a:srgbClr val="000000"/>
      </a:dk1>
      <a:lt1>
        <a:srgbClr val="FFFFFF"/>
      </a:lt1>
      <a:dk2>
        <a:srgbClr val="001689"/>
      </a:dk2>
      <a:lt2>
        <a:srgbClr val="EDF0F2"/>
      </a:lt2>
      <a:accent1>
        <a:srgbClr val="C7C7C7"/>
      </a:accent1>
      <a:accent2>
        <a:srgbClr val="5A5A5A"/>
      </a:accent2>
      <a:accent3>
        <a:srgbClr val="4178BE"/>
      </a:accent3>
      <a:accent4>
        <a:srgbClr val="00B4A0"/>
      </a:accent4>
      <a:accent5>
        <a:srgbClr val="A6266E"/>
      </a:accent5>
      <a:accent6>
        <a:srgbClr val="AF6EE8"/>
      </a:accent6>
      <a:hlink>
        <a:srgbClr val="0016C1"/>
      </a:hlink>
      <a:folHlink>
        <a:srgbClr val="A62672"/>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2.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3.xml><?xml version="1.0" encoding="utf-8"?>
<a:theme xmlns:a="http://schemas.openxmlformats.org/drawingml/2006/main" name="1_CLFAug15wide">
  <a:themeElements>
    <a:clrScheme name="TechU 2019a">
      <a:dk1>
        <a:srgbClr val="000000"/>
      </a:dk1>
      <a:lt1>
        <a:srgbClr val="FFFFFF"/>
      </a:lt1>
      <a:dk2>
        <a:srgbClr val="1E439B"/>
      </a:dk2>
      <a:lt2>
        <a:srgbClr val="F2F4F8"/>
      </a:lt2>
      <a:accent1>
        <a:srgbClr val="7E50A0"/>
      </a:accent1>
      <a:accent2>
        <a:srgbClr val="3EBDAC"/>
      </a:accent2>
      <a:accent3>
        <a:srgbClr val="697077"/>
      </a:accent3>
      <a:accent4>
        <a:srgbClr val="B9BFC7"/>
      </a:accent4>
      <a:accent5>
        <a:srgbClr val="D41A69"/>
      </a:accent5>
      <a:accent6>
        <a:srgbClr val="FDFACC"/>
      </a:accent6>
      <a:hlink>
        <a:srgbClr val="1E439B"/>
      </a:hlink>
      <a:folHlink>
        <a:srgbClr val="1E439B"/>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LD1WE_9.1 1">
        <a:dk1>
          <a:srgbClr val="000000"/>
        </a:dk1>
        <a:lt1>
          <a:srgbClr val="FFFFFF"/>
        </a:lt1>
        <a:dk2>
          <a:srgbClr val="000000"/>
        </a:dk2>
        <a:lt2>
          <a:srgbClr val="C0C0C0"/>
        </a:lt2>
        <a:accent1>
          <a:srgbClr val="008ABF"/>
        </a:accent1>
        <a:accent2>
          <a:srgbClr val="4D4D4D"/>
        </a:accent2>
        <a:accent3>
          <a:srgbClr val="FFFFFF"/>
        </a:accent3>
        <a:accent4>
          <a:srgbClr val="000000"/>
        </a:accent4>
        <a:accent5>
          <a:srgbClr val="BEC4FD"/>
        </a:accent5>
        <a:accent6>
          <a:srgbClr val="454545"/>
        </a:accent6>
        <a:hlink>
          <a:srgbClr val="1C7270"/>
        </a:hlink>
        <a:folHlink>
          <a:srgbClr val="9E640E"/>
        </a:folHlink>
      </a:clrScheme>
      <a:clrMap bg1="lt1" tx1="dk1" bg2="lt2" tx2="dk2" accent1="accent1" accent2="accent2" accent3="accent3" accent4="accent4" accent5="accent5" accent6="accent6" hlink="hlink" folHlink="folHlink"/>
    </a:extraClrScheme>
    <a:extraClrScheme>
      <a:clrScheme name="LD1WE_9.1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
      <a:clrScheme name="CommonLookAug15">
        <a:dk1>
          <a:srgbClr val="000000"/>
        </a:dk1>
        <a:lt1>
          <a:srgbClr val="FFFFFF"/>
        </a:lt1>
        <a:dk2>
          <a:srgbClr val="000000"/>
        </a:dk2>
        <a:lt2>
          <a:srgbClr val="F389AF"/>
        </a:lt2>
        <a:accent1>
          <a:srgbClr val="008ABF"/>
        </a:accent1>
        <a:accent2>
          <a:srgbClr val="8CC63F"/>
        </a:accent2>
        <a:accent3>
          <a:srgbClr val="FFCF01"/>
        </a:accent3>
        <a:accent4>
          <a:srgbClr val="B8471B"/>
        </a:accent4>
        <a:accent5>
          <a:srgbClr val="82D1F5"/>
        </a:accent5>
        <a:accent6>
          <a:srgbClr val="007670"/>
        </a:accent6>
        <a:hlink>
          <a:srgbClr val="00649D"/>
        </a:hlink>
        <a:folHlink>
          <a:srgbClr val="7F1C7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assAuthor-wide.potx" id="{317B9BE2-5732-44F1-811C-5561011B5954}" vid="{C46B01EB-643E-43FB-B244-2C382CF58F0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IBM_Master_Presentation_2017_V01_Plex_Embed</Template>
  <TotalTime>62130</TotalTime>
  <Words>2696</Words>
  <Application>Microsoft Macintosh PowerPoint</Application>
  <PresentationFormat>On-screen Show (16:9)</PresentationFormat>
  <Paragraphs>371</Paragraphs>
  <Slides>32</Slides>
  <Notes>22</Notes>
  <HiddenSlides>3</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32</vt:i4>
      </vt:variant>
    </vt:vector>
  </HeadingPairs>
  <TitlesOfParts>
    <vt:vector size="41" baseType="lpstr">
      <vt:lpstr>Arial</vt:lpstr>
      <vt:lpstr>Calibri</vt:lpstr>
      <vt:lpstr>Courier New</vt:lpstr>
      <vt:lpstr>IBM Plex Sans</vt:lpstr>
      <vt:lpstr>Lucida Grande</vt:lpstr>
      <vt:lpstr>Wingdings</vt:lpstr>
      <vt:lpstr>gry_background_2017</vt:lpstr>
      <vt:lpstr>1_gry_background_2017</vt:lpstr>
      <vt:lpstr>1_CLFAug15wide</vt:lpstr>
      <vt:lpstr>PowerPoint Presentation</vt:lpstr>
      <vt:lpstr>PowerPoint Presentation</vt:lpstr>
      <vt:lpstr>What is FastAI?</vt:lpstr>
      <vt:lpstr>PowerPoint Presentation</vt:lpstr>
      <vt:lpstr>FastAI 101 - Agenda</vt:lpstr>
      <vt:lpstr>FastAI Concepts – Databunch</vt:lpstr>
      <vt:lpstr>FastAI Concepts – Learner</vt:lpstr>
      <vt:lpstr>FastAI Concepts – Learning Rate Find</vt:lpstr>
      <vt:lpstr>FastAI Concepts – One Cycle Learning</vt:lpstr>
      <vt:lpstr>FastAI Concepts – Transfer Learning / Unfreeze layers</vt:lpstr>
      <vt:lpstr>FastAI Concepts – Plot Top Losses / Confusion Matrix</vt:lpstr>
      <vt:lpstr>PowerPoint Presentation</vt:lpstr>
      <vt:lpstr>NLP Use Cases</vt:lpstr>
      <vt:lpstr>Transfer Learning with NLP – motivating example</vt:lpstr>
      <vt:lpstr>Language Model Data</vt:lpstr>
      <vt:lpstr>NLP -Preprocessing</vt:lpstr>
      <vt:lpstr>NLP – Whats an embedding</vt:lpstr>
      <vt:lpstr>Language Model Training using fit_one_cycle</vt:lpstr>
      <vt:lpstr>PowerPoint Presentation</vt:lpstr>
      <vt:lpstr>Classifier Model Data</vt:lpstr>
      <vt:lpstr>Classifier training using fit_one_cycle</vt:lpstr>
      <vt:lpstr>FastAI Concepts – Put it all together with a demo!</vt:lpstr>
      <vt:lpstr>Main Idea for Fastai</vt:lpstr>
      <vt:lpstr>What is segmentation?</vt:lpstr>
      <vt:lpstr>The main idea?</vt:lpstr>
      <vt:lpstr>Datasets </vt:lpstr>
      <vt:lpstr>Tools to label your own data</vt:lpstr>
      <vt:lpstr>Model </vt:lpstr>
      <vt:lpstr>Models: U-Net segmentation is different from segmentation used in PAIV</vt:lpstr>
      <vt:lpstr>Methodology</vt:lpstr>
      <vt:lpstr>Results:</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creator>Matthew Calkins</dc:creator>
  <cp:lastModifiedBy>Jack Van Stee</cp:lastModifiedBy>
  <cp:revision>245</cp:revision>
  <dcterms:created xsi:type="dcterms:W3CDTF">2017-11-21T16:03:58Z</dcterms:created>
  <dcterms:modified xsi:type="dcterms:W3CDTF">2020-04-14T12:28:41Z</dcterms:modified>
</cp:coreProperties>
</file>